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3" r:id="rId2"/>
    <p:sldId id="729" r:id="rId3"/>
    <p:sldId id="906" r:id="rId4"/>
    <p:sldId id="898" r:id="rId5"/>
    <p:sldId id="914" r:id="rId6"/>
    <p:sldId id="918" r:id="rId7"/>
    <p:sldId id="915" r:id="rId8"/>
    <p:sldId id="897" r:id="rId9"/>
    <p:sldId id="920" r:id="rId10"/>
    <p:sldId id="909" r:id="rId11"/>
    <p:sldId id="913" r:id="rId12"/>
    <p:sldId id="916" r:id="rId13"/>
    <p:sldId id="904" r:id="rId14"/>
    <p:sldId id="889" r:id="rId15"/>
    <p:sldId id="891" r:id="rId16"/>
    <p:sldId id="892" r:id="rId17"/>
    <p:sldId id="887" r:id="rId18"/>
    <p:sldId id="736" r:id="rId19"/>
  </p:sldIdLst>
  <p:sldSz cx="12192000" cy="6858000"/>
  <p:notesSz cx="6735763" cy="9866313"/>
  <p:embeddedFontLst>
    <p:embeddedFont>
      <p:font typeface="나눔바른고딕" panose="020B0600000101010101" charset="-127"/>
      <p:regular r:id="rId22"/>
      <p:bold r:id="rId23"/>
    </p:embeddedFon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</p14:sldIdLst>
        </p14:section>
        <p14:section name="PR페이지" id="{2955F383-6F4F-4D96-8F5D-5A051B505CAC}">
          <p14:sldIdLst>
            <p14:sldId id="729"/>
            <p14:sldId id="906"/>
            <p14:sldId id="898"/>
            <p14:sldId id="914"/>
            <p14:sldId id="918"/>
            <p14:sldId id="915"/>
            <p14:sldId id="897"/>
            <p14:sldId id="920"/>
            <p14:sldId id="909"/>
            <p14:sldId id="913"/>
            <p14:sldId id="916"/>
            <p14:sldId id="904"/>
            <p14:sldId id="889"/>
            <p14:sldId id="891"/>
            <p14:sldId id="892"/>
            <p14:sldId id="887"/>
          </p14:sldIdLst>
        </p14:section>
        <p14:section name="배너" id="{975A071A-C7A2-4F92-B90C-E3EB3E80B511}">
          <p14:sldIdLst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9CD"/>
    <a:srgbClr val="000033"/>
    <a:srgbClr val="ED7D31"/>
    <a:srgbClr val="333333"/>
    <a:srgbClr val="FFF7DD"/>
    <a:srgbClr val="EEB500"/>
    <a:srgbClr val="7F6000"/>
    <a:srgbClr val="D9D9D9"/>
    <a:srgbClr val="FEC20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370" autoAdjust="0"/>
  </p:normalViewPr>
  <p:slideViewPr>
    <p:cSldViewPr snapToGrid="0">
      <p:cViewPr varScale="1">
        <p:scale>
          <a:sx n="109" d="100"/>
          <a:sy n="109" d="100"/>
        </p:scale>
        <p:origin x="702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2" y="13273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8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2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afe.daum.net/policeacademy" TargetMode="External"/><Relationship Id="rId3" Type="http://schemas.openxmlformats.org/officeDocument/2006/relationships/hyperlink" Target="https://www.miraeij.com/police/promotion/clicking/" TargetMode="External"/><Relationship Id="rId7" Type="http://schemas.openxmlformats.org/officeDocument/2006/relationships/hyperlink" Target="https://cafe.naver.com/gugrad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fe.naver.com/m2school" TargetMode="External"/><Relationship Id="rId5" Type="http://schemas.openxmlformats.org/officeDocument/2006/relationships/hyperlink" Target="https://cafe.naver.com/tocop" TargetMode="External"/><Relationship Id="rId4" Type="http://schemas.openxmlformats.org/officeDocument/2006/relationships/hyperlink" Target="https://cafe.naver.com/polstud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03969"/>
              </p:ext>
            </p:extLst>
          </p:nvPr>
        </p:nvGraphicFramePr>
        <p:xfrm>
          <a:off x="5020590" y="3724779"/>
          <a:ext cx="5320420" cy="2561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위가 만든 </a:t>
                      </a:r>
                      <a:r>
                        <a:rPr lang="ko-KR" altLang="en-US" sz="900" b="1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몰입반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V1.0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2023.07.18(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기획실 박지훈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온라인서비스 </a:t>
                      </a:r>
                      <a:r>
                        <a:rPr lang="ko-KR" altLang="en-US" sz="900" dirty="0" err="1"/>
                        <a:t>이승애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2023.07</a:t>
                      </a:r>
                      <a:r>
                        <a:rPr lang="ko-KR" altLang="en-US" sz="900" dirty="0"/>
                        <a:t>월중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727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</a:t>
            </a:r>
            <a:r>
              <a:rPr lang="ko-KR" altLang="en-US" sz="2800" b="1" dirty="0"/>
              <a:t>위가 만든 합격몰입반</a:t>
            </a:r>
          </a:p>
        </p:txBody>
      </p:sp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graphicFrame>
        <p:nvGraphicFramePr>
          <p:cNvPr id="22" name="표 13">
            <a:extLst>
              <a:ext uri="{FF2B5EF4-FFF2-40B4-BE49-F238E27FC236}">
                <a16:creationId xmlns:a16="http://schemas.microsoft.com/office/drawing/2014/main" id="{995F4B7F-089C-5776-EDDD-522F9B3D5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824098"/>
              </p:ext>
            </p:extLst>
          </p:nvPr>
        </p:nvGraphicFramePr>
        <p:xfrm>
          <a:off x="231785" y="1387120"/>
          <a:ext cx="8929634" cy="161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324">
                  <a:extLst>
                    <a:ext uri="{9D8B030D-6E8A-4147-A177-3AD203B41FA5}">
                      <a16:colId xmlns:a16="http://schemas.microsoft.com/office/drawing/2014/main" val="3299712583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370069583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83979250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380626747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18660341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781757481"/>
                    </a:ext>
                  </a:extLst>
                </a:gridCol>
              </a:tblGrid>
              <a:tr h="52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9-10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11-12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24.1-3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24.4-5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24.6-8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15499"/>
                  </a:ext>
                </a:extLst>
              </a:tr>
              <a:tr h="527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대비 </a:t>
                      </a:r>
                      <a:r>
                        <a:rPr lang="en-US" altLang="ko-KR" sz="1100" b="1" dirty="0"/>
                        <a:t>12</a:t>
                      </a:r>
                      <a:r>
                        <a:rPr lang="ko-KR" altLang="en-US" sz="1100" b="1" dirty="0"/>
                        <a:t>개월 </a:t>
                      </a:r>
                      <a:r>
                        <a:rPr lang="ko-KR" altLang="en-US" sz="1100" b="1" dirty="0" err="1"/>
                        <a:t>몰입반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심화 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핵심요약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764291"/>
                  </a:ext>
                </a:extLst>
              </a:tr>
              <a:tr h="563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대비 </a:t>
                      </a:r>
                      <a:r>
                        <a:rPr lang="en-US" altLang="ko-KR" sz="1100" b="1" dirty="0"/>
                        <a:t>6</a:t>
                      </a:r>
                      <a:r>
                        <a:rPr lang="ko-KR" altLang="en-US" sz="1100" b="1" dirty="0"/>
                        <a:t>개월 </a:t>
                      </a:r>
                      <a:r>
                        <a:rPr lang="ko-KR" altLang="en-US" sz="1100" b="1" dirty="0" err="1"/>
                        <a:t>몰입반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기본이론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심화이론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심화 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331945"/>
                  </a:ext>
                </a:extLst>
              </a:tr>
            </a:tbl>
          </a:graphicData>
        </a:graphic>
      </p:graphicFrame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F403943B-C50C-3345-268D-28F317DFD4AD}"/>
              </a:ext>
            </a:extLst>
          </p:cNvPr>
          <p:cNvSpPr/>
          <p:nvPr/>
        </p:nvSpPr>
        <p:spPr>
          <a:xfrm>
            <a:off x="6086413" y="1041258"/>
            <a:ext cx="1772194" cy="206095"/>
          </a:xfrm>
          <a:prstGeom prst="wedgeRectCallout">
            <a:avLst>
              <a:gd name="adj1" fmla="val -20833"/>
              <a:gd name="adj2" fmla="val 136115"/>
            </a:avLst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차 시험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5119132-AF99-3CED-39E0-16DB7E0652F1}"/>
              </a:ext>
            </a:extLst>
          </p:cNvPr>
          <p:cNvSpPr/>
          <p:nvPr/>
        </p:nvSpPr>
        <p:spPr>
          <a:xfrm>
            <a:off x="8585308" y="1048952"/>
            <a:ext cx="1772194" cy="206095"/>
          </a:xfrm>
          <a:prstGeom prst="wedgeRectCallout">
            <a:avLst>
              <a:gd name="adj1" fmla="val -20833"/>
              <a:gd name="adj2" fmla="val 136115"/>
            </a:avLst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차 시험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6E9C0-815E-1FA2-61B8-2B94BE44226D}"/>
              </a:ext>
            </a:extLst>
          </p:cNvPr>
          <p:cNvSpPr txBox="1"/>
          <p:nvPr/>
        </p:nvSpPr>
        <p:spPr>
          <a:xfrm>
            <a:off x="-154850" y="296297"/>
            <a:ext cx="98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수많은 합격자 배출로 이미 검증된 커리큘럼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따라만 가도 합격이 완성되는 </a:t>
            </a:r>
            <a:r>
              <a:rPr lang="ko-KR" altLang="en-US" sz="2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커리큘럼을 확인하세요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AD41C85-0D61-474E-88E0-91781C6DE5D7}"/>
              </a:ext>
            </a:extLst>
          </p:cNvPr>
          <p:cNvSpPr/>
          <p:nvPr/>
        </p:nvSpPr>
        <p:spPr>
          <a:xfrm rot="5400000">
            <a:off x="3904388" y="2069758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527E4E46-5E70-49D9-90FD-EA6FEB366C34}"/>
              </a:ext>
            </a:extLst>
          </p:cNvPr>
          <p:cNvSpPr/>
          <p:nvPr/>
        </p:nvSpPr>
        <p:spPr>
          <a:xfrm rot="5400000">
            <a:off x="3904387" y="2611097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063AAB53-3739-4960-817A-638F55A2386A}"/>
              </a:ext>
            </a:extLst>
          </p:cNvPr>
          <p:cNvSpPr/>
          <p:nvPr/>
        </p:nvSpPr>
        <p:spPr>
          <a:xfrm rot="5400000">
            <a:off x="5133951" y="2071385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8212099B-87AB-4099-ACBB-59EAE15FA695}"/>
              </a:ext>
            </a:extLst>
          </p:cNvPr>
          <p:cNvSpPr/>
          <p:nvPr/>
        </p:nvSpPr>
        <p:spPr>
          <a:xfrm rot="5400000">
            <a:off x="5133951" y="2611097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0A0D3B8-CA81-48A7-AAEB-9E138933B25A}"/>
              </a:ext>
            </a:extLst>
          </p:cNvPr>
          <p:cNvSpPr/>
          <p:nvPr/>
        </p:nvSpPr>
        <p:spPr>
          <a:xfrm rot="5400000">
            <a:off x="6397139" y="2076865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8BD34BB5-1383-4B7C-B54D-7FD2F197C732}"/>
              </a:ext>
            </a:extLst>
          </p:cNvPr>
          <p:cNvSpPr/>
          <p:nvPr/>
        </p:nvSpPr>
        <p:spPr>
          <a:xfrm rot="5400000">
            <a:off x="7703276" y="2076866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155C8-3866-2D6F-4CAD-00C3D0571D8E}"/>
              </a:ext>
            </a:extLst>
          </p:cNvPr>
          <p:cNvSpPr txBox="1"/>
          <p:nvPr/>
        </p:nvSpPr>
        <p:spPr>
          <a:xfrm>
            <a:off x="10357338" y="34290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66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4477C71-8E59-7F87-576F-394F1848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8795"/>
              </p:ext>
            </p:extLst>
          </p:nvPr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패스 상품단처럼 표 형식으로 만들어주세요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5D47D63-AD2C-21D3-CA0B-67E131BE74E4}"/>
              </a:ext>
            </a:extLst>
          </p:cNvPr>
          <p:cNvSpPr txBox="1"/>
          <p:nvPr/>
        </p:nvSpPr>
        <p:spPr>
          <a:xfrm>
            <a:off x="251471" y="17756"/>
            <a:ext cx="9091749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2024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경찰 공무원 합격을 원한다면 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위가 만든 몰입반으로 지금 바로 시작하세요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F6E84-D497-3C32-220C-3EDC8684D322}"/>
              </a:ext>
            </a:extLst>
          </p:cNvPr>
          <p:cNvSpPr txBox="1"/>
          <p:nvPr/>
        </p:nvSpPr>
        <p:spPr>
          <a:xfrm>
            <a:off x="1118801" y="854301"/>
            <a:ext cx="139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</a:t>
            </a:r>
            <a:endParaRPr lang="ko-KR" altLang="en-US" sz="10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D40F809-FF51-BD9E-F0E4-B7270B723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0243"/>
              </p:ext>
            </p:extLst>
          </p:nvPr>
        </p:nvGraphicFramePr>
        <p:xfrm>
          <a:off x="131886" y="1808404"/>
          <a:ext cx="9228269" cy="3936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436">
                  <a:extLst>
                    <a:ext uri="{9D8B030D-6E8A-4147-A177-3AD203B41FA5}">
                      <a16:colId xmlns:a16="http://schemas.microsoft.com/office/drawing/2014/main" val="3155662438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1797099756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2911200064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1415931758"/>
                    </a:ext>
                  </a:extLst>
                </a:gridCol>
              </a:tblGrid>
              <a:tr h="533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24</a:t>
                      </a:r>
                      <a:r>
                        <a:rPr lang="ko-KR" altLang="en-US" sz="1200" b="1" dirty="0"/>
                        <a:t>년 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차 대비 </a:t>
                      </a:r>
                      <a:r>
                        <a:rPr lang="en-US" altLang="ko-KR" sz="1200" b="1" dirty="0"/>
                        <a:t>12</a:t>
                      </a:r>
                      <a:r>
                        <a:rPr lang="ko-KR" altLang="en-US" sz="1200" b="1" dirty="0"/>
                        <a:t>개월 </a:t>
                      </a:r>
                      <a:r>
                        <a:rPr lang="ko-KR" altLang="en-US" sz="1200" b="1" dirty="0" err="1"/>
                        <a:t>몰입반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24</a:t>
                      </a:r>
                      <a:r>
                        <a:rPr lang="ko-KR" altLang="en-US" sz="1200" b="1" dirty="0"/>
                        <a:t>년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차 대비 </a:t>
                      </a:r>
                      <a:r>
                        <a:rPr lang="en-US" altLang="ko-KR" sz="1200" b="1" dirty="0"/>
                        <a:t>6</a:t>
                      </a:r>
                      <a:r>
                        <a:rPr lang="ko-KR" altLang="en-US" sz="1200" b="1" dirty="0"/>
                        <a:t>개월 </a:t>
                      </a:r>
                      <a:r>
                        <a:rPr lang="ko-KR" altLang="en-US" sz="1200" b="1" dirty="0" err="1"/>
                        <a:t>몰입반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초시생</a:t>
                      </a:r>
                      <a:r>
                        <a:rPr lang="ko-KR" altLang="en-US" sz="1200" b="1" dirty="0"/>
                        <a:t> 필수</a:t>
                      </a:r>
                      <a:r>
                        <a:rPr lang="en-US" altLang="ko-KR" sz="1200" b="1" dirty="0"/>
                        <a:t>! 2</a:t>
                      </a:r>
                      <a:r>
                        <a:rPr lang="ko-KR" altLang="en-US" sz="1200" b="1" dirty="0"/>
                        <a:t>개월 기본종합반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91588"/>
                  </a:ext>
                </a:extLst>
              </a:tr>
              <a:tr h="56978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추가 혜택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① 전 강사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강좌 무제한 수강 가능한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① 전 강사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강좌 무제한 수강 가능한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① 수강료 할인 </a:t>
                      </a:r>
                      <a:r>
                        <a:rPr lang="en-US" altLang="ko-KR" sz="1000" dirty="0"/>
                        <a:t>event</a:t>
                      </a:r>
                      <a:endParaRPr lang="ko-KR" altLang="en-US" sz="1000" dirty="0"/>
                    </a:p>
                    <a:p>
                      <a:pPr algn="l" latinLnBrk="1"/>
                      <a:r>
                        <a:rPr lang="en-US" altLang="ko-KR" sz="1000" strike="sngStrike" dirty="0"/>
                        <a:t>700,000 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en-US" altLang="ko-KR" sz="1000" dirty="0"/>
                        <a:t>99,000</a:t>
                      </a:r>
                      <a:r>
                        <a:rPr lang="ko-KR" altLang="en-US" sz="1000" dirty="0"/>
                        <a:t>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67981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② 입문강좌 </a:t>
                      </a:r>
                      <a:r>
                        <a:rPr lang="en-US" altLang="ko-KR" sz="1000" dirty="0"/>
                        <a:t>· </a:t>
                      </a:r>
                      <a:r>
                        <a:rPr lang="ko-KR" altLang="en-US" sz="1000" dirty="0"/>
                        <a:t>입문서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② 입문강좌 </a:t>
                      </a:r>
                      <a:r>
                        <a:rPr lang="en-US" altLang="ko-KR" sz="1000" dirty="0"/>
                        <a:t>· </a:t>
                      </a:r>
                      <a:r>
                        <a:rPr lang="ko-KR" altLang="en-US" sz="1000" dirty="0"/>
                        <a:t>입문서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② </a:t>
                      </a:r>
                      <a:r>
                        <a:rPr lang="ko-KR" altLang="en-US" sz="1000" dirty="0" err="1"/>
                        <a:t>자습실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Full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Package </a:t>
                      </a:r>
                      <a:r>
                        <a:rPr lang="ko-KR" altLang="en-US" sz="1000" dirty="0"/>
                        <a:t>할인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400721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③ </a:t>
                      </a:r>
                      <a:r>
                        <a:rPr lang="ko-KR" altLang="en-US" sz="1000" dirty="0" err="1"/>
                        <a:t>자습실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Full Package (+2</a:t>
                      </a:r>
                      <a:r>
                        <a:rPr lang="ko-KR" altLang="en-US" sz="1000" dirty="0"/>
                        <a:t>개월 무료 제공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③ </a:t>
                      </a:r>
                      <a:r>
                        <a:rPr lang="ko-KR" altLang="en-US" sz="1000" dirty="0" err="1"/>
                        <a:t>자습실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Full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Package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839892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④ 필기합격 시 </a:t>
                      </a:r>
                      <a:r>
                        <a:rPr lang="ko-KR" altLang="en-US" sz="1000" dirty="0" err="1"/>
                        <a:t>면접반</a:t>
                      </a:r>
                      <a:r>
                        <a:rPr lang="ko-KR" altLang="en-US" sz="1000" dirty="0"/>
                        <a:t> 및 특강 무료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620341"/>
                  </a:ext>
                </a:extLst>
              </a:tr>
              <a:tr h="48880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⑤ </a:t>
                      </a:r>
                      <a:r>
                        <a:rPr lang="ko-KR" altLang="en-US" sz="1000" dirty="0" err="1"/>
                        <a:t>검정제</a:t>
                      </a:r>
                      <a:r>
                        <a:rPr lang="en-US" altLang="ko-KR" sz="1000" dirty="0"/>
                        <a:t>(G-Telp &amp; </a:t>
                      </a:r>
                      <a:r>
                        <a:rPr lang="ko-KR" altLang="en-US" sz="1000" dirty="0" err="1"/>
                        <a:t>한능검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강의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438556"/>
                  </a:ext>
                </a:extLst>
              </a:tr>
              <a:tr h="3486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 강 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월 </a:t>
                      </a:r>
                      <a:r>
                        <a:rPr lang="en-US" altLang="ko-KR" sz="2000" b="1" dirty="0"/>
                        <a:t>00</a:t>
                      </a:r>
                      <a:r>
                        <a:rPr lang="ko-KR" altLang="en-US" sz="2000" b="1" dirty="0"/>
                        <a:t>일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월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 까지 등록 시 </a:t>
                      </a:r>
                      <a:r>
                        <a:rPr lang="en-US" altLang="ko-KR" sz="2000" b="1" dirty="0"/>
                        <a:t>00% </a:t>
                      </a:r>
                      <a:r>
                        <a:rPr lang="ko-KR" altLang="en-US" sz="2000" b="1" dirty="0"/>
                        <a:t>할인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75004"/>
                  </a:ext>
                </a:extLst>
              </a:tr>
              <a:tr h="34868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 강 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000000</a:t>
                      </a:r>
                      <a:r>
                        <a:rPr lang="ko-KR" altLang="en-US" sz="1200" b="1" dirty="0"/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000000</a:t>
                      </a:r>
                      <a:r>
                        <a:rPr lang="ko-KR" altLang="en-US" sz="1200" b="1" dirty="0"/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99,000</a:t>
                      </a:r>
                      <a:r>
                        <a:rPr lang="ko-KR" altLang="en-US" sz="1200" b="1" dirty="0"/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152243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34388FE7-DA0A-45CB-BB15-707BC962E696}"/>
              </a:ext>
            </a:extLst>
          </p:cNvPr>
          <p:cNvSpPr/>
          <p:nvPr/>
        </p:nvSpPr>
        <p:spPr>
          <a:xfrm>
            <a:off x="131002" y="1657937"/>
            <a:ext cx="240939" cy="2657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6843D3-3719-4343-952F-F9FAED62ADE7}"/>
              </a:ext>
            </a:extLst>
          </p:cNvPr>
          <p:cNvSpPr/>
          <p:nvPr/>
        </p:nvSpPr>
        <p:spPr>
          <a:xfrm>
            <a:off x="7738378" y="2347546"/>
            <a:ext cx="817684" cy="2625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Event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759D6-D20A-4606-8DA5-F096A50406A1}"/>
              </a:ext>
            </a:extLst>
          </p:cNvPr>
          <p:cNvSpPr txBox="1"/>
          <p:nvPr/>
        </p:nvSpPr>
        <p:spPr>
          <a:xfrm>
            <a:off x="9638251" y="6425700"/>
            <a:ext cx="3384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※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입문강의의 경우 추후 유료 전환될 수 있습니다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※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일부 혜택은 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또는 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몰입반에 한하여 제공됩니다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813A6-ED11-4CCF-9B6C-285BF8C1A3C2}"/>
              </a:ext>
            </a:extLst>
          </p:cNvPr>
          <p:cNvSpPr txBox="1"/>
          <p:nvPr/>
        </p:nvSpPr>
        <p:spPr>
          <a:xfrm>
            <a:off x="9437352" y="5984716"/>
            <a:ext cx="265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9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출처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E8A1B-1C09-46B7-A94A-8B1C00231C81}"/>
              </a:ext>
            </a:extLst>
          </p:cNvPr>
          <p:cNvSpPr txBox="1"/>
          <p:nvPr/>
        </p:nvSpPr>
        <p:spPr>
          <a:xfrm>
            <a:off x="100226" y="5895440"/>
            <a:ext cx="9337126" cy="11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수업부터 자습까지 제대로 관리 받고 한번에 합격하고 싶은 수험생을 위해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 자습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Full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Package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6FB7-1459-499B-C14C-FD24777B95F1}"/>
              </a:ext>
            </a:extLst>
          </p:cNvPr>
          <p:cNvSpPr txBox="1"/>
          <p:nvPr/>
        </p:nvSpPr>
        <p:spPr>
          <a:xfrm>
            <a:off x="10357338" y="34290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20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4B12151A-25DC-0085-A610-3E3ADF262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254977" y="283276"/>
            <a:ext cx="9027960" cy="558998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이미지 배경 투명도 넣어서 작업 부탁드려요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4551EDF-D351-B0CF-5515-37729DD6F7F1}"/>
              </a:ext>
            </a:extLst>
          </p:cNvPr>
          <p:cNvSpPr txBox="1"/>
          <p:nvPr/>
        </p:nvSpPr>
        <p:spPr>
          <a:xfrm>
            <a:off x="9476174" y="2240241"/>
            <a:ext cx="26544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비교</a:t>
            </a:r>
            <a:r>
              <a:rPr lang="en-US" altLang="ko-KR" sz="800" dirty="0"/>
              <a:t>]</a:t>
            </a:r>
            <a:r>
              <a:rPr lang="ko-KR" altLang="en-US" sz="800" dirty="0" err="1"/>
              <a:t>독학반</a:t>
            </a:r>
            <a:r>
              <a:rPr lang="ko-KR" altLang="en-US" sz="800" dirty="0"/>
              <a:t> 프로그램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해커스</a:t>
            </a:r>
            <a:r>
              <a:rPr lang="ko-KR" altLang="en-US" sz="800" dirty="0"/>
              <a:t> </a:t>
            </a:r>
            <a:r>
              <a:rPr lang="ko-KR" altLang="en-US" sz="800" dirty="0" err="1"/>
              <a:t>다독반</a:t>
            </a:r>
            <a:r>
              <a:rPr lang="ko-KR" altLang="en-US" sz="800" dirty="0"/>
              <a:t> </a:t>
            </a:r>
            <a:endParaRPr lang="en-US" altLang="ko-KR" sz="800" dirty="0"/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199,000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ym typeface="Wingdings" panose="05000000000000000000" pitchFamily="2" charset="2"/>
              </a:rPr>
              <a:t> 120,000</a:t>
            </a:r>
            <a:r>
              <a:rPr lang="ko-KR" altLang="en-US" sz="800" dirty="0">
                <a:sym typeface="Wingdings" panose="05000000000000000000" pitchFamily="2" charset="2"/>
              </a:rPr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김폴카</a:t>
            </a:r>
            <a:r>
              <a:rPr lang="ko-KR" altLang="en-US" sz="800" dirty="0"/>
              <a:t> </a:t>
            </a:r>
            <a:r>
              <a:rPr lang="ko-KR" altLang="en-US" sz="800" dirty="0" err="1"/>
              <a:t>참열공반</a:t>
            </a:r>
            <a:endParaRPr lang="en-US" altLang="ko-KR" sz="800" dirty="0"/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350,000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/>
              <a:t> </a:t>
            </a:r>
            <a:r>
              <a:rPr lang="ko-KR" altLang="en-US" sz="800" dirty="0" err="1"/>
              <a:t>경단기</a:t>
            </a:r>
            <a:r>
              <a:rPr lang="ko-KR" altLang="en-US" sz="800" dirty="0"/>
              <a:t> 신림 </a:t>
            </a:r>
            <a:r>
              <a:rPr lang="ko-KR" altLang="en-US" sz="800" dirty="0" err="1"/>
              <a:t>커넥츠</a:t>
            </a:r>
            <a:r>
              <a:rPr lang="ko-KR" altLang="en-US" sz="800" dirty="0"/>
              <a:t> 독학관</a:t>
            </a:r>
            <a:endParaRPr lang="en-US" altLang="ko-KR" sz="800" dirty="0"/>
          </a:p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개월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242,000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(6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주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363,000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strike="sngStrike" dirty="0"/>
              <a:t>440,000</a:t>
            </a:r>
            <a:r>
              <a:rPr lang="ko-KR" altLang="en-US" sz="800" strike="sngStrike" dirty="0"/>
              <a:t>원</a:t>
            </a:r>
            <a:r>
              <a:rPr lang="ko-KR" altLang="en-US" sz="800" dirty="0"/>
              <a:t> </a:t>
            </a:r>
            <a:r>
              <a:rPr lang="en-US" altLang="ko-KR" sz="800" dirty="0">
                <a:sym typeface="Wingdings" panose="05000000000000000000" pitchFamily="2" charset="2"/>
              </a:rPr>
              <a:t> 286,000</a:t>
            </a:r>
            <a:r>
              <a:rPr lang="ko-KR" altLang="en-US" sz="800" dirty="0">
                <a:sym typeface="Wingdings" panose="05000000000000000000" pitchFamily="2" charset="2"/>
              </a:rPr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공단기</a:t>
            </a:r>
            <a:r>
              <a:rPr lang="ko-KR" altLang="en-US" sz="800" dirty="0"/>
              <a:t> 독학관</a:t>
            </a:r>
            <a:endParaRPr lang="en-US" altLang="ko-KR" sz="800" dirty="0"/>
          </a:p>
          <a:p>
            <a:r>
              <a:rPr lang="ko-KR" altLang="en-US" sz="800" dirty="0" err="1"/>
              <a:t>프패</a:t>
            </a:r>
            <a:r>
              <a:rPr lang="ko-KR" altLang="en-US" sz="800" dirty="0"/>
              <a:t> 포함 </a:t>
            </a:r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310,000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r>
              <a:rPr lang="ko-KR" altLang="en-US" sz="800" dirty="0" err="1"/>
              <a:t>프패</a:t>
            </a:r>
            <a:r>
              <a:rPr lang="ko-KR" altLang="en-US" sz="800" dirty="0"/>
              <a:t> 미포함 </a:t>
            </a:r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250,000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윌비스</a:t>
            </a:r>
            <a:r>
              <a:rPr lang="ko-KR" altLang="en-US" sz="800" dirty="0"/>
              <a:t> </a:t>
            </a:r>
            <a:r>
              <a:rPr lang="en-US" altLang="ko-KR" sz="800" dirty="0"/>
              <a:t>P.T </a:t>
            </a:r>
            <a:r>
              <a:rPr lang="ko-KR" altLang="en-US" sz="800" dirty="0"/>
              <a:t>관리형 독서실</a:t>
            </a:r>
            <a:endParaRPr lang="en-US" altLang="ko-KR" sz="800" dirty="0"/>
          </a:p>
          <a:p>
            <a:r>
              <a:rPr lang="en-US" altLang="ko-KR" sz="800" dirty="0"/>
              <a:t>6</a:t>
            </a:r>
            <a:r>
              <a:rPr lang="ko-KR" altLang="en-US" sz="800" dirty="0"/>
              <a:t>개월 </a:t>
            </a:r>
            <a:r>
              <a:rPr lang="en-US" altLang="ko-KR" sz="800" dirty="0"/>
              <a:t>1,500,000</a:t>
            </a:r>
            <a:r>
              <a:rPr lang="ko-KR" altLang="en-US" sz="800" dirty="0"/>
              <a:t>원 </a:t>
            </a:r>
            <a:r>
              <a:rPr lang="en-US" altLang="ko-KR" sz="800" dirty="0"/>
              <a:t>(1</a:t>
            </a:r>
            <a:r>
              <a:rPr lang="ko-KR" altLang="en-US" sz="800" dirty="0"/>
              <a:t>개월 </a:t>
            </a:r>
            <a:r>
              <a:rPr lang="en-US" altLang="ko-KR" sz="800" dirty="0"/>
              <a:t>250.000</a:t>
            </a:r>
            <a:r>
              <a:rPr lang="ko-KR" altLang="en-US" sz="800" dirty="0"/>
              <a:t>원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FAEBF4-F886-9FE0-919E-F910B98F9D0B}"/>
              </a:ext>
            </a:extLst>
          </p:cNvPr>
          <p:cNvSpPr/>
          <p:nvPr/>
        </p:nvSpPr>
        <p:spPr>
          <a:xfrm>
            <a:off x="526669" y="1471607"/>
            <a:ext cx="226887" cy="2142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B0908-518C-FD73-B35C-BEC905021904}"/>
              </a:ext>
            </a:extLst>
          </p:cNvPr>
          <p:cNvSpPr txBox="1"/>
          <p:nvPr/>
        </p:nvSpPr>
        <p:spPr>
          <a:xfrm>
            <a:off x="2029781" y="1412955"/>
            <a:ext cx="31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350,000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8C5A9-06A7-4EFB-20EC-0A4D76F130F5}"/>
              </a:ext>
            </a:extLst>
          </p:cNvPr>
          <p:cNvSpPr txBox="1"/>
          <p:nvPr/>
        </p:nvSpPr>
        <p:spPr>
          <a:xfrm>
            <a:off x="5035318" y="1836546"/>
            <a:ext cx="31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100,000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53FB0B-41E5-3187-65F2-FAE177AAAC7F}"/>
              </a:ext>
            </a:extLst>
          </p:cNvPr>
          <p:cNvGrpSpPr/>
          <p:nvPr/>
        </p:nvGrpSpPr>
        <p:grpSpPr>
          <a:xfrm>
            <a:off x="2872464" y="1654866"/>
            <a:ext cx="2311938" cy="473132"/>
            <a:chOff x="1942010" y="2532894"/>
            <a:chExt cx="2264230" cy="47313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FF1C67F-CFAE-E22D-502E-C520CFAFE6B1}"/>
                </a:ext>
              </a:extLst>
            </p:cNvPr>
            <p:cNvCxnSpPr/>
            <p:nvPr/>
          </p:nvCxnSpPr>
          <p:spPr>
            <a:xfrm>
              <a:off x="1942010" y="2532894"/>
              <a:ext cx="19071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E2D31D2-D366-9C18-59D3-82D7775F2465}"/>
                </a:ext>
              </a:extLst>
            </p:cNvPr>
            <p:cNvCxnSpPr/>
            <p:nvPr/>
          </p:nvCxnSpPr>
          <p:spPr>
            <a:xfrm>
              <a:off x="2621280" y="3006026"/>
              <a:ext cx="15849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98B4044-4B06-9D9D-3F1A-9C4D0C24120E}"/>
                </a:ext>
              </a:extLst>
            </p:cNvPr>
            <p:cNvCxnSpPr/>
            <p:nvPr/>
          </p:nvCxnSpPr>
          <p:spPr>
            <a:xfrm flipH="1">
              <a:off x="2621280" y="2532894"/>
              <a:ext cx="1227907" cy="4731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32DF29C9-C62B-A6AA-7017-6406058276E6}"/>
              </a:ext>
            </a:extLst>
          </p:cNvPr>
          <p:cNvSpPr/>
          <p:nvPr/>
        </p:nvSpPr>
        <p:spPr>
          <a:xfrm>
            <a:off x="6379016" y="3130950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6A5700-F3FA-8B46-B8B3-48D186989134}"/>
              </a:ext>
            </a:extLst>
          </p:cNvPr>
          <p:cNvSpPr/>
          <p:nvPr/>
        </p:nvSpPr>
        <p:spPr>
          <a:xfrm>
            <a:off x="6572620" y="2700689"/>
            <a:ext cx="2020389" cy="654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E12892-7AA2-5963-CF5F-265756A5CB95}"/>
              </a:ext>
            </a:extLst>
          </p:cNvPr>
          <p:cNvSpPr txBox="1"/>
          <p:nvPr/>
        </p:nvSpPr>
        <p:spPr>
          <a:xfrm>
            <a:off x="6437450" y="2867815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순공시간 보장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646C4D-24B5-396B-D3D5-B22184CA9AE4}"/>
              </a:ext>
            </a:extLst>
          </p:cNvPr>
          <p:cNvSpPr/>
          <p:nvPr/>
        </p:nvSpPr>
        <p:spPr>
          <a:xfrm>
            <a:off x="3377103" y="3110106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603E3-8A8D-F054-8D2D-761C02F5BF21}"/>
              </a:ext>
            </a:extLst>
          </p:cNvPr>
          <p:cNvSpPr txBox="1"/>
          <p:nvPr/>
        </p:nvSpPr>
        <p:spPr>
          <a:xfrm>
            <a:off x="3462770" y="3644323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자습에만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몰입할 수 있는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 환경 설정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B0FA1E-6453-A1AC-B12D-B527EC6733BC}"/>
              </a:ext>
            </a:extLst>
          </p:cNvPr>
          <p:cNvSpPr/>
          <p:nvPr/>
        </p:nvSpPr>
        <p:spPr>
          <a:xfrm>
            <a:off x="3550282" y="2700689"/>
            <a:ext cx="2020389" cy="654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F8780-358A-4776-3DA5-5831DC5C5EBF}"/>
              </a:ext>
            </a:extLst>
          </p:cNvPr>
          <p:cNvSpPr txBox="1"/>
          <p:nvPr/>
        </p:nvSpPr>
        <p:spPr>
          <a:xfrm>
            <a:off x="3424468" y="2867815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수거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6EA09A0-2F83-D351-5019-DD73D036FB80}"/>
              </a:ext>
            </a:extLst>
          </p:cNvPr>
          <p:cNvSpPr/>
          <p:nvPr/>
        </p:nvSpPr>
        <p:spPr>
          <a:xfrm>
            <a:off x="526669" y="3150636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4CA952-3604-29C6-C53E-5E2D5286F942}"/>
              </a:ext>
            </a:extLst>
          </p:cNvPr>
          <p:cNvSpPr txBox="1"/>
          <p:nvPr/>
        </p:nvSpPr>
        <p:spPr>
          <a:xfrm>
            <a:off x="645365" y="3655318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철저한 출결 관리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출결 목표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A97E058-3A8E-3E7F-AA0D-938BFA7CFC14}"/>
              </a:ext>
            </a:extLst>
          </p:cNvPr>
          <p:cNvSpPr/>
          <p:nvPr/>
        </p:nvSpPr>
        <p:spPr>
          <a:xfrm>
            <a:off x="754831" y="2700997"/>
            <a:ext cx="2020389" cy="6544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ED0B2-6F33-C9AE-B27A-9D90A0AD95E6}"/>
              </a:ext>
            </a:extLst>
          </p:cNvPr>
          <p:cNvSpPr txBox="1"/>
          <p:nvPr/>
        </p:nvSpPr>
        <p:spPr>
          <a:xfrm>
            <a:off x="589554" y="2846904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출석 체크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999CF4-C434-8FDF-E9AB-05825E67950D}"/>
              </a:ext>
            </a:extLst>
          </p:cNvPr>
          <p:cNvSpPr/>
          <p:nvPr/>
        </p:nvSpPr>
        <p:spPr>
          <a:xfrm>
            <a:off x="4787935" y="1286413"/>
            <a:ext cx="592183" cy="5363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83F5E4-1EF9-150A-37D0-50E15D17CDB8}"/>
              </a:ext>
            </a:extLst>
          </p:cNvPr>
          <p:cNvSpPr txBox="1"/>
          <p:nvPr/>
        </p:nvSpPr>
        <p:spPr>
          <a:xfrm>
            <a:off x="4851658" y="1422352"/>
            <a:ext cx="76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 </a:t>
            </a:r>
            <a:r>
              <a:rPr lang="ko-KR" alt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↓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899D6C-A87B-753E-C2B6-C63EA2B11BBD}"/>
              </a:ext>
            </a:extLst>
          </p:cNvPr>
          <p:cNvSpPr txBox="1"/>
          <p:nvPr/>
        </p:nvSpPr>
        <p:spPr>
          <a:xfrm>
            <a:off x="6459664" y="3916928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 순공시간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보장 프로젝트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37" name="더하기 기호 36">
            <a:extLst>
              <a:ext uri="{FF2B5EF4-FFF2-40B4-BE49-F238E27FC236}">
                <a16:creationId xmlns:a16="http://schemas.microsoft.com/office/drawing/2014/main" id="{F342BF29-7D15-E507-3CF5-637409DB4D25}"/>
              </a:ext>
            </a:extLst>
          </p:cNvPr>
          <p:cNvSpPr/>
          <p:nvPr/>
        </p:nvSpPr>
        <p:spPr>
          <a:xfrm>
            <a:off x="3058242" y="2781672"/>
            <a:ext cx="283148" cy="39024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A2ABEE4F-E1EC-E7DF-5CCC-674B8CE09533}"/>
              </a:ext>
            </a:extLst>
          </p:cNvPr>
          <p:cNvSpPr/>
          <p:nvPr/>
        </p:nvSpPr>
        <p:spPr>
          <a:xfrm>
            <a:off x="5978201" y="2819592"/>
            <a:ext cx="283148" cy="39024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7DF97A7-594F-65DB-B88E-1DCA9181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49" y="4418139"/>
            <a:ext cx="1775553" cy="8813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E7E67CB-E499-EA7A-1F8A-91B564AFA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28" y="4384486"/>
            <a:ext cx="1870612" cy="9149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B12DF2-2D58-497C-B899-4EAF2388A596}"/>
              </a:ext>
            </a:extLst>
          </p:cNvPr>
          <p:cNvSpPr/>
          <p:nvPr/>
        </p:nvSpPr>
        <p:spPr>
          <a:xfrm>
            <a:off x="254977" y="6022731"/>
            <a:ext cx="8898241" cy="6995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년 경찰 시험대비 합격 </a:t>
            </a:r>
            <a:r>
              <a:rPr lang="ko-KR" altLang="en-US" dirty="0" err="1"/>
              <a:t>몰입반</a:t>
            </a:r>
            <a:r>
              <a:rPr lang="ko-KR" altLang="en-US" dirty="0"/>
              <a:t> 신청하기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8700C-1A7B-4F06-8A6C-468B8F24E6E3}"/>
              </a:ext>
            </a:extLst>
          </p:cNvPr>
          <p:cNvSpPr txBox="1"/>
          <p:nvPr/>
        </p:nvSpPr>
        <p:spPr>
          <a:xfrm>
            <a:off x="526669" y="262682"/>
            <a:ext cx="8398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# </a:t>
            </a:r>
            <a:r>
              <a:rPr lang="ko-KR" altLang="en-US" sz="2000" dirty="0"/>
              <a:t>프리미엄 자습환경 </a:t>
            </a:r>
            <a:r>
              <a:rPr lang="en-US" altLang="ko-KR" sz="2000" dirty="0"/>
              <a:t># </a:t>
            </a:r>
            <a:r>
              <a:rPr lang="ko-KR" altLang="en-US" sz="2000" dirty="0"/>
              <a:t>몰입형 자습관리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오직</a:t>
            </a:r>
            <a:r>
              <a:rPr lang="en-US" altLang="ko-KR" sz="2000" dirty="0"/>
              <a:t>! </a:t>
            </a:r>
            <a:r>
              <a:rPr lang="ko-KR" altLang="en-US" sz="2000" dirty="0" err="1"/>
              <a:t>몰입반</a:t>
            </a:r>
            <a:r>
              <a:rPr lang="ko-KR" altLang="en-US" sz="2000" dirty="0"/>
              <a:t> 신청하는 수험생에게만 제공하는 특별한 혜택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B00A1-BD10-2CE3-A584-250DA8C52E42}"/>
              </a:ext>
            </a:extLst>
          </p:cNvPr>
          <p:cNvSpPr txBox="1"/>
          <p:nvPr/>
        </p:nvSpPr>
        <p:spPr>
          <a:xfrm>
            <a:off x="9922205" y="531827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09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F43BED-41DB-A345-9139-6E4EE549F14F}"/>
              </a:ext>
            </a:extLst>
          </p:cNvPr>
          <p:cNvSpPr/>
          <p:nvPr/>
        </p:nvSpPr>
        <p:spPr>
          <a:xfrm>
            <a:off x="367831" y="409682"/>
            <a:ext cx="8686801" cy="50291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1C1C8-2352-5C9C-5085-68EC39CE0F39}"/>
              </a:ext>
            </a:extLst>
          </p:cNvPr>
          <p:cNvCxnSpPr>
            <a:cxnSpLocks/>
          </p:cNvCxnSpPr>
          <p:nvPr/>
        </p:nvCxnSpPr>
        <p:spPr>
          <a:xfrm>
            <a:off x="4828393" y="1706133"/>
            <a:ext cx="0" cy="386004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C95404-C3AF-D17C-1492-4C8E8A07ED5A}"/>
              </a:ext>
            </a:extLst>
          </p:cNvPr>
          <p:cNvSpPr txBox="1"/>
          <p:nvPr/>
        </p:nvSpPr>
        <p:spPr>
          <a:xfrm>
            <a:off x="5343775" y="1790410"/>
            <a:ext cx="477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교재 교환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ABD2E-6086-11A0-753F-773661AA4791}"/>
              </a:ext>
            </a:extLst>
          </p:cNvPr>
          <p:cNvSpPr txBox="1"/>
          <p:nvPr/>
        </p:nvSpPr>
        <p:spPr>
          <a:xfrm>
            <a:off x="5562918" y="4119623"/>
            <a:ext cx="2561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타학원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교재를 가져오면 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미래인재 교재와 교환해 드립니다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Ex) </a:t>
            </a:r>
            <a:r>
              <a:rPr lang="ko-KR" altLang="en-US" sz="11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타학원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형사법 교재 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 </a:t>
            </a: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    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미래인재 신광은 교수님 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    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형사법 교재 교환</a:t>
            </a:r>
            <a:endParaRPr lang="ko-KR" altLang="en-US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DEAB5460-3B67-AD8D-A13D-234233BC2987}"/>
              </a:ext>
            </a:extLst>
          </p:cNvPr>
          <p:cNvGrpSpPr/>
          <p:nvPr/>
        </p:nvGrpSpPr>
        <p:grpSpPr>
          <a:xfrm>
            <a:off x="6113546" y="2666809"/>
            <a:ext cx="1257295" cy="987024"/>
            <a:chOff x="12251277" y="816167"/>
            <a:chExt cx="3085714" cy="2122410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EBCB0BE7-EB19-6617-7589-505CC8F8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1277" y="816167"/>
              <a:ext cx="3085714" cy="2122410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B70319EE-3DC9-3CC6-7D2D-D14EF48A4396}"/>
              </a:ext>
            </a:extLst>
          </p:cNvPr>
          <p:cNvGrpSpPr/>
          <p:nvPr/>
        </p:nvGrpSpPr>
        <p:grpSpPr>
          <a:xfrm>
            <a:off x="1726048" y="2666809"/>
            <a:ext cx="1513995" cy="1135941"/>
            <a:chOff x="8556922" y="5876627"/>
            <a:chExt cx="4615877" cy="2671449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B24483E3-8BF7-0B6E-6AEA-6F2F3DF8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6922" y="5876627"/>
              <a:ext cx="4615877" cy="2671449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2AC82E-0BF8-9152-227D-9D745BD8B090}"/>
              </a:ext>
            </a:extLst>
          </p:cNvPr>
          <p:cNvSpPr/>
          <p:nvPr/>
        </p:nvSpPr>
        <p:spPr>
          <a:xfrm>
            <a:off x="1436810" y="999373"/>
            <a:ext cx="7058025" cy="100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F71AC-C9AB-C752-126B-7783CEDB3B6A}"/>
              </a:ext>
            </a:extLst>
          </p:cNvPr>
          <p:cNvSpPr txBox="1"/>
          <p:nvPr/>
        </p:nvSpPr>
        <p:spPr>
          <a:xfrm>
            <a:off x="1041777" y="768541"/>
            <a:ext cx="757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7~8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타학원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수강생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 혜택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확인하세요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5F91B-18EA-7418-78B9-21F02A3E6200}"/>
              </a:ext>
            </a:extLst>
          </p:cNvPr>
          <p:cNvSpPr txBox="1"/>
          <p:nvPr/>
        </p:nvSpPr>
        <p:spPr>
          <a:xfrm>
            <a:off x="1087819" y="4127742"/>
            <a:ext cx="38344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예치금 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99,000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 결제 후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  <a:p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출석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90%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 달성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✔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미래인재경찰학원 </a:t>
            </a:r>
            <a:r>
              <a:rPr lang="ko-KR" altLang="en-US" sz="11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교수별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수강후기 남기기</a:t>
            </a: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✔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신과 함께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네이버 카페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주별 수강후기 남기기</a:t>
            </a: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위의 조건 모두 만족하면 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100%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환급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4477C71-8E59-7F87-576F-394F1848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27139"/>
              </p:ext>
            </p:extLst>
          </p:nvPr>
        </p:nvGraphicFramePr>
        <p:xfrm>
          <a:off x="9476174" y="17756"/>
          <a:ext cx="2654423" cy="245351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관리자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학원관리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신청관리에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신청자 명단 생성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이름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아이디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연락처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spc="-100" baseline="0" dirty="0">
                          <a:latin typeface="+mn-ea"/>
                          <a:sym typeface="Wingdings" panose="05000000000000000000" pitchFamily="2" charset="2"/>
                        </a:rPr>
                        <a:t>오프에서 신청자 관리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EEA9D2-A6B1-20D9-7DE6-DD2F740C2D00}"/>
              </a:ext>
            </a:extLst>
          </p:cNvPr>
          <p:cNvSpPr txBox="1"/>
          <p:nvPr/>
        </p:nvSpPr>
        <p:spPr>
          <a:xfrm>
            <a:off x="1571894" y="1727990"/>
            <a:ext cx="319618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 수강료 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432D-6397-5DEA-0FFF-C286DB1886D9}"/>
              </a:ext>
            </a:extLst>
          </p:cNvPr>
          <p:cNvSpPr txBox="1"/>
          <p:nvPr/>
        </p:nvSpPr>
        <p:spPr>
          <a:xfrm>
            <a:off x="1726049" y="2168400"/>
            <a:ext cx="3196184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기본이론 종합반에 한함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1E9D3-04C9-7FD0-B018-F6897DBC0FAD}"/>
              </a:ext>
            </a:extLst>
          </p:cNvPr>
          <p:cNvSpPr txBox="1"/>
          <p:nvPr/>
        </p:nvSpPr>
        <p:spPr>
          <a:xfrm>
            <a:off x="5055838" y="2096242"/>
            <a:ext cx="3196184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(12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/6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</a:t>
            </a:r>
            <a:r>
              <a:rPr lang="ko-KR" altLang="en-US" sz="11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기본종합반 대상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C4D3AD-E5C1-41CF-897B-2443A479F2AA}"/>
              </a:ext>
            </a:extLst>
          </p:cNvPr>
          <p:cNvSpPr/>
          <p:nvPr/>
        </p:nvSpPr>
        <p:spPr>
          <a:xfrm>
            <a:off x="501162" y="5899608"/>
            <a:ext cx="8423030" cy="72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타학원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환승 이벤트 신청하기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&gt;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B009191-EAE5-8AF4-C409-2D165614DFE5}"/>
              </a:ext>
            </a:extLst>
          </p:cNvPr>
          <p:cNvSpPr/>
          <p:nvPr/>
        </p:nvSpPr>
        <p:spPr>
          <a:xfrm>
            <a:off x="367831" y="5765074"/>
            <a:ext cx="267895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23C22-6DCE-502A-4C7F-5AE3A69C1FE8}"/>
              </a:ext>
            </a:extLst>
          </p:cNvPr>
          <p:cNvSpPr txBox="1"/>
          <p:nvPr/>
        </p:nvSpPr>
        <p:spPr>
          <a:xfrm>
            <a:off x="10357338" y="34290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8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5DBF0-ABAD-E45B-642B-1ACB7412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68" y="322731"/>
            <a:ext cx="657672" cy="7788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ED1C4C-C01C-1165-822B-91B009D2AE99}"/>
              </a:ext>
            </a:extLst>
          </p:cNvPr>
          <p:cNvSpPr txBox="1"/>
          <p:nvPr/>
        </p:nvSpPr>
        <p:spPr>
          <a:xfrm>
            <a:off x="3217723" y="3145100"/>
            <a:ext cx="36006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차대비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몰입반</a:t>
            </a:r>
            <a:endParaRPr lang="en-US" altLang="ko-KR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커뮤니티에 소문 내고 배라 빙수 받자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437994-85F3-9AD5-BAEA-897BEC864218}"/>
              </a:ext>
            </a:extLst>
          </p:cNvPr>
          <p:cNvSpPr txBox="1"/>
          <p:nvPr/>
        </p:nvSpPr>
        <p:spPr>
          <a:xfrm>
            <a:off x="6274624" y="2245892"/>
            <a:ext cx="13420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소문내기</a:t>
            </a:r>
            <a:endParaRPr lang="en-US" altLang="ko-KR" sz="12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최다참여자 </a:t>
            </a:r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명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D6E5FED-44D4-BCDC-FF04-00AE97F54255}"/>
              </a:ext>
            </a:extLst>
          </p:cNvPr>
          <p:cNvSpPr/>
          <p:nvPr/>
        </p:nvSpPr>
        <p:spPr>
          <a:xfrm>
            <a:off x="2371438" y="3830565"/>
            <a:ext cx="5582194" cy="3944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1C708B-DAA4-DF25-FEF5-9A680BCF1289}"/>
              </a:ext>
            </a:extLst>
          </p:cNvPr>
          <p:cNvSpPr txBox="1"/>
          <p:nvPr/>
        </p:nvSpPr>
        <p:spPr>
          <a:xfrm>
            <a:off x="1352703" y="4476298"/>
            <a:ext cx="7858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+mj-ea"/>
              </a:rPr>
              <a:t>---------------   </a:t>
            </a:r>
            <a:r>
              <a:rPr lang="ko-KR" altLang="en-US" sz="2000" b="1" dirty="0">
                <a:latin typeface="+mj-lt"/>
                <a:ea typeface="+mj-ea"/>
              </a:rPr>
              <a:t>소문내기 이벤트 참여 방법  </a:t>
            </a:r>
            <a:r>
              <a:rPr lang="en-US" altLang="ko-KR" sz="2000" b="1" dirty="0">
                <a:latin typeface="+mj-lt"/>
                <a:ea typeface="+mj-ea"/>
              </a:rPr>
              <a:t> ---------------</a:t>
            </a:r>
          </a:p>
          <a:p>
            <a:endParaRPr lang="en-US" altLang="ko-KR" dirty="0">
              <a:latin typeface="+mj-lt"/>
              <a:ea typeface="+mj-ea"/>
            </a:endParaRPr>
          </a:p>
          <a:p>
            <a:r>
              <a:rPr lang="en-US" altLang="ko-KR" dirty="0">
                <a:latin typeface="+mj-lt"/>
                <a:ea typeface="+mj-ea"/>
              </a:rPr>
              <a:t>01. </a:t>
            </a:r>
            <a:r>
              <a:rPr lang="ko-KR" altLang="en-US" dirty="0">
                <a:latin typeface="+mj-lt"/>
                <a:ea typeface="+mj-ea"/>
              </a:rPr>
              <a:t>소문내기 이미지와 함께 </a:t>
            </a:r>
            <a:r>
              <a:rPr lang="en-US" altLang="ko-KR" dirty="0">
                <a:latin typeface="+mj-lt"/>
                <a:ea typeface="+mj-ea"/>
              </a:rPr>
              <a:t>URL </a:t>
            </a:r>
            <a:r>
              <a:rPr lang="ko-KR" altLang="en-US" dirty="0">
                <a:latin typeface="+mj-lt"/>
                <a:ea typeface="+mj-ea"/>
              </a:rPr>
              <a:t>복사하기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E6E6BC-26C4-7179-687D-6DB6475B73EC}"/>
              </a:ext>
            </a:extLst>
          </p:cNvPr>
          <p:cNvSpPr/>
          <p:nvPr/>
        </p:nvSpPr>
        <p:spPr>
          <a:xfrm>
            <a:off x="1966337" y="5603129"/>
            <a:ext cx="2994569" cy="295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lt"/>
                <a:ea typeface="+mj-ea"/>
              </a:rPr>
              <a:t>소문내기 이미지 다운로드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8D171C-1DE7-C5D1-69B4-FB4E89AA88CB}"/>
              </a:ext>
            </a:extLst>
          </p:cNvPr>
          <p:cNvSpPr/>
          <p:nvPr/>
        </p:nvSpPr>
        <p:spPr>
          <a:xfrm>
            <a:off x="5153963" y="5603129"/>
            <a:ext cx="2994569" cy="295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lt"/>
                <a:ea typeface="+mj-ea"/>
              </a:rPr>
              <a:t>이벤트 </a:t>
            </a:r>
            <a:r>
              <a:rPr lang="en-US" altLang="ko-KR" sz="1400" dirty="0">
                <a:latin typeface="+mj-lt"/>
                <a:ea typeface="+mj-ea"/>
              </a:rPr>
              <a:t>URL </a:t>
            </a:r>
            <a:r>
              <a:rPr lang="ko-KR" altLang="en-US" sz="1400" dirty="0">
                <a:latin typeface="+mj-lt"/>
                <a:ea typeface="+mj-ea"/>
              </a:rPr>
              <a:t>복사하기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8D8A4-E205-E1D6-B4DD-8A024661F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77" y="5617134"/>
            <a:ext cx="265133" cy="2651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6E03D7-B0F5-3BAC-1DCC-9518F8BD9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4" y="5580339"/>
            <a:ext cx="363043" cy="36304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0FE10F4-A75E-E0F4-11B8-3D09C632D451}"/>
              </a:ext>
            </a:extLst>
          </p:cNvPr>
          <p:cNvSpPr/>
          <p:nvPr/>
        </p:nvSpPr>
        <p:spPr>
          <a:xfrm>
            <a:off x="1938952" y="5505220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FA4A3A2-6BE3-EBBF-B040-58A252C0B529}"/>
              </a:ext>
            </a:extLst>
          </p:cNvPr>
          <p:cNvSpPr/>
          <p:nvPr/>
        </p:nvSpPr>
        <p:spPr>
          <a:xfrm>
            <a:off x="5105385" y="5515499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82FCF-C70D-B1B9-622E-9E5C6DA0E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587" y="1152795"/>
            <a:ext cx="1573413" cy="1538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DE1BCE-B8D0-7A50-3EF1-C8DCADBA9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67" y="1121483"/>
            <a:ext cx="1573413" cy="1538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933852-6A1A-4C8E-1F19-3EB620D04B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92" y="1563720"/>
            <a:ext cx="1573413" cy="1538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DC40E-C707-FB90-9CEA-B9C679B5481C}"/>
              </a:ext>
            </a:extLst>
          </p:cNvPr>
          <p:cNvSpPr txBox="1"/>
          <p:nvPr/>
        </p:nvSpPr>
        <p:spPr>
          <a:xfrm>
            <a:off x="2454618" y="3906177"/>
            <a:ext cx="3249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 기간 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2023. 07. 21(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–  08. 04(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8E06A-BE10-4545-9A54-5729731AB407}"/>
              </a:ext>
            </a:extLst>
          </p:cNvPr>
          <p:cNvSpPr txBox="1"/>
          <p:nvPr/>
        </p:nvSpPr>
        <p:spPr>
          <a:xfrm>
            <a:off x="5800135" y="3904455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당첨자 발표 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08. 10(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CF3EFA-797A-4996-33B0-60CD8DCB4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63281"/>
              </p:ext>
            </p:extLst>
          </p:nvPr>
        </p:nvGraphicFramePr>
        <p:xfrm>
          <a:off x="9476174" y="17756"/>
          <a:ext cx="2654423" cy="220967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소문내기 이미지는 디자인 완성되면 검토 후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진행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0EBF3A7-6767-8483-B45B-0B85666F170E}"/>
              </a:ext>
            </a:extLst>
          </p:cNvPr>
          <p:cNvSpPr txBox="1"/>
          <p:nvPr/>
        </p:nvSpPr>
        <p:spPr>
          <a:xfrm>
            <a:off x="10357338" y="34290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A121F-F740-D4A8-1264-372932082BED}"/>
              </a:ext>
            </a:extLst>
          </p:cNvPr>
          <p:cNvSpPr txBox="1"/>
          <p:nvPr/>
        </p:nvSpPr>
        <p:spPr>
          <a:xfrm>
            <a:off x="10250834" y="481523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3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71749-98DA-413D-DE61-4E4E004D1FA8}"/>
              </a:ext>
            </a:extLst>
          </p:cNvPr>
          <p:cNvSpPr txBox="1"/>
          <p:nvPr/>
        </p:nvSpPr>
        <p:spPr>
          <a:xfrm>
            <a:off x="923127" y="1112628"/>
            <a:ext cx="78584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+mj-ea"/>
              </a:rPr>
              <a:t>02. </a:t>
            </a:r>
            <a:r>
              <a:rPr lang="ko-KR" altLang="en-US" dirty="0">
                <a:latin typeface="+mj-lt"/>
                <a:ea typeface="+mj-ea"/>
              </a:rPr>
              <a:t>아래 지정된 커뮤니티에 전체 </a:t>
            </a:r>
            <a:r>
              <a:rPr lang="ko-KR" altLang="en-US" dirty="0" err="1">
                <a:latin typeface="+mj-lt"/>
                <a:ea typeface="+mj-ea"/>
              </a:rPr>
              <a:t>공개글로</a:t>
            </a:r>
            <a:r>
              <a:rPr lang="ko-KR" altLang="en-US" dirty="0">
                <a:latin typeface="+mj-lt"/>
                <a:ea typeface="+mj-ea"/>
              </a:rPr>
              <a:t> 소문내기</a:t>
            </a:r>
            <a:endParaRPr lang="en-US" altLang="ko-KR" dirty="0">
              <a:latin typeface="+mj-lt"/>
              <a:ea typeface="+mj-ea"/>
            </a:endParaRPr>
          </a:p>
          <a:p>
            <a:r>
              <a:rPr lang="en-US" altLang="ko-KR" sz="1200" dirty="0">
                <a:latin typeface="+mj-lt"/>
                <a:ea typeface="+mj-ea"/>
              </a:rPr>
              <a:t>   (</a:t>
            </a:r>
            <a:r>
              <a:rPr lang="ko-KR" altLang="en-US" sz="1200" dirty="0">
                <a:latin typeface="+mj-lt"/>
                <a:ea typeface="+mj-ea"/>
              </a:rPr>
              <a:t>게시글 제목은 모두 달라야 하며</a:t>
            </a:r>
            <a:r>
              <a:rPr lang="en-US" altLang="ko-KR" sz="1200" dirty="0">
                <a:latin typeface="+mj-lt"/>
                <a:ea typeface="+mj-ea"/>
              </a:rPr>
              <a:t>, </a:t>
            </a:r>
            <a:r>
              <a:rPr lang="ko-KR" altLang="en-US" sz="1200" dirty="0">
                <a:latin typeface="+mj-lt"/>
                <a:ea typeface="+mj-ea"/>
              </a:rPr>
              <a:t>제목 또는 내용에 </a:t>
            </a:r>
            <a:r>
              <a:rPr lang="en-US" altLang="ko-KR" sz="1200" dirty="0">
                <a:latin typeface="+mj-lt"/>
                <a:ea typeface="+mj-ea"/>
              </a:rPr>
              <a:t>[</a:t>
            </a:r>
            <a:r>
              <a:rPr lang="ko-KR" altLang="en-US" sz="1200" dirty="0">
                <a:latin typeface="+mj-lt"/>
                <a:ea typeface="+mj-ea"/>
              </a:rPr>
              <a:t>미래인재경찰</a:t>
            </a:r>
            <a:r>
              <a:rPr lang="en-US" altLang="ko-KR" sz="1200" dirty="0">
                <a:latin typeface="+mj-lt"/>
                <a:ea typeface="+mj-ea"/>
              </a:rPr>
              <a:t>,</a:t>
            </a:r>
            <a:r>
              <a:rPr lang="ko-KR" altLang="en-US" sz="1200" dirty="0">
                <a:latin typeface="+mj-lt"/>
                <a:ea typeface="+mj-ea"/>
              </a:rPr>
              <a:t> 기본이론종합반</a:t>
            </a:r>
            <a:r>
              <a:rPr lang="en-US" altLang="ko-KR" sz="1200" dirty="0">
                <a:latin typeface="+mj-lt"/>
                <a:ea typeface="+mj-ea"/>
              </a:rPr>
              <a:t>] </a:t>
            </a:r>
            <a:r>
              <a:rPr lang="ko-KR" altLang="en-US" sz="1200" dirty="0">
                <a:latin typeface="+mj-lt"/>
                <a:ea typeface="+mj-ea"/>
              </a:rPr>
              <a:t>문구가 필수로 </a:t>
            </a:r>
            <a:endParaRPr lang="en-US" altLang="ko-KR" sz="1200" dirty="0">
              <a:latin typeface="+mj-lt"/>
              <a:ea typeface="+mj-ea"/>
            </a:endParaRPr>
          </a:p>
          <a:p>
            <a:r>
              <a:rPr lang="en-US" altLang="ko-KR" sz="1200" dirty="0">
                <a:latin typeface="+mj-lt"/>
                <a:ea typeface="+mj-ea"/>
              </a:rPr>
              <a:t>    </a:t>
            </a:r>
            <a:r>
              <a:rPr lang="ko-KR" altLang="en-US" sz="1200" dirty="0">
                <a:latin typeface="+mj-lt"/>
                <a:ea typeface="+mj-ea"/>
              </a:rPr>
              <a:t>포함되어야 합니다</a:t>
            </a:r>
            <a:r>
              <a:rPr lang="en-US" altLang="ko-KR" sz="1200" dirty="0">
                <a:latin typeface="+mj-lt"/>
                <a:ea typeface="+mj-ea"/>
              </a:rPr>
              <a:t>.)</a:t>
            </a:r>
          </a:p>
          <a:p>
            <a:endParaRPr lang="en-US" altLang="ko-KR" dirty="0">
              <a:latin typeface="+mj-lt"/>
              <a:ea typeface="+mj-ea"/>
            </a:endParaRPr>
          </a:p>
          <a:p>
            <a:endParaRPr lang="ko-KR" altLang="en-US" dirty="0">
              <a:latin typeface="+mj-lt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A74EF-DFB2-0EFD-3432-7EEF5224C691}"/>
              </a:ext>
            </a:extLst>
          </p:cNvPr>
          <p:cNvSpPr txBox="1"/>
          <p:nvPr/>
        </p:nvSpPr>
        <p:spPr>
          <a:xfrm>
            <a:off x="923127" y="5038757"/>
            <a:ext cx="785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>
                <a:latin typeface="+mj-ea"/>
                <a:ea typeface="+mj-ea"/>
              </a:rPr>
              <a:t>아래 빈칸에 내가 작성한 글 </a:t>
            </a:r>
            <a:r>
              <a:rPr lang="en-US" altLang="ko-KR" dirty="0">
                <a:latin typeface="+mj-ea"/>
                <a:ea typeface="+mj-ea"/>
              </a:rPr>
              <a:t>URL </a:t>
            </a:r>
            <a:r>
              <a:rPr lang="ko-KR" altLang="en-US" dirty="0">
                <a:latin typeface="+mj-ea"/>
                <a:ea typeface="+mj-ea"/>
              </a:rPr>
              <a:t>인증하기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03639-68BF-FBA3-7BDE-E21BDDB0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07" y="1879674"/>
            <a:ext cx="6246263" cy="187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9A0FC4-C0BE-57ED-CABA-493E030EC460}"/>
              </a:ext>
            </a:extLst>
          </p:cNvPr>
          <p:cNvSpPr/>
          <p:nvPr/>
        </p:nvSpPr>
        <p:spPr>
          <a:xfrm>
            <a:off x="1262247" y="5440139"/>
            <a:ext cx="4779818" cy="3052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소문내기 한 커뮤니티 게시글의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을 등록해주세요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9E8D6A-4FA5-FA31-B94D-9287A15CE076}"/>
              </a:ext>
            </a:extLst>
          </p:cNvPr>
          <p:cNvSpPr/>
          <p:nvPr/>
        </p:nvSpPr>
        <p:spPr>
          <a:xfrm>
            <a:off x="6042065" y="5440139"/>
            <a:ext cx="1502724" cy="30523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인증하기 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2C68B-C72E-B992-0B8C-1A391415FF88}"/>
              </a:ext>
            </a:extLst>
          </p:cNvPr>
          <p:cNvSpPr txBox="1"/>
          <p:nvPr/>
        </p:nvSpPr>
        <p:spPr>
          <a:xfrm>
            <a:off x="1452984" y="4068000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게시글 전체공개 필수</a:t>
            </a:r>
            <a:endParaRPr lang="en-US" altLang="ko-KR" sz="1000" b="1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11FB2-5898-4F44-A066-D67C20FFDBBC}"/>
              </a:ext>
            </a:extLst>
          </p:cNvPr>
          <p:cNvSpPr txBox="1"/>
          <p:nvPr/>
        </p:nvSpPr>
        <p:spPr>
          <a:xfrm>
            <a:off x="1440313" y="4296577"/>
            <a:ext cx="6716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필수태그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미래인재경찰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#24</a:t>
            </a:r>
            <a:r>
              <a:rPr lang="ko-KR" altLang="en-US" sz="1000" b="1" dirty="0" err="1">
                <a:solidFill>
                  <a:srgbClr val="FF0000"/>
                </a:solidFill>
                <a:latin typeface="+mj-lt"/>
              </a:rPr>
              <a:t>년대비몰입반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경찰공무원합격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j-lt"/>
              </a:rPr>
              <a:t>신광은종합반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#9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월시작몰입반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미래인재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0BBD50-D129-D9DE-5C90-CCDACE73F062}"/>
              </a:ext>
            </a:extLst>
          </p:cNvPr>
          <p:cNvSpPr/>
          <p:nvPr/>
        </p:nvSpPr>
        <p:spPr>
          <a:xfrm>
            <a:off x="3052414" y="4068000"/>
            <a:ext cx="984354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atin typeface="+mj-lt"/>
              </a:rPr>
              <a:t>태그 복사하기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3B1CDE-FB8A-409B-F272-CDB491AEE2E2}"/>
              </a:ext>
            </a:extLst>
          </p:cNvPr>
          <p:cNvSpPr/>
          <p:nvPr/>
        </p:nvSpPr>
        <p:spPr>
          <a:xfrm>
            <a:off x="1347901" y="3977264"/>
            <a:ext cx="6622741" cy="5655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1B5B17-7280-065B-8595-2B1D557423AE}"/>
              </a:ext>
            </a:extLst>
          </p:cNvPr>
          <p:cNvSpPr/>
          <p:nvPr/>
        </p:nvSpPr>
        <p:spPr>
          <a:xfrm>
            <a:off x="1162784" y="1879673"/>
            <a:ext cx="277529" cy="20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C86BEA-39EF-7742-3DA8-4E4606637B04}"/>
              </a:ext>
            </a:extLst>
          </p:cNvPr>
          <p:cNvSpPr/>
          <p:nvPr/>
        </p:nvSpPr>
        <p:spPr>
          <a:xfrm>
            <a:off x="1067024" y="5386454"/>
            <a:ext cx="277529" cy="20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A29A6E-0EFF-9A19-2492-13565DDF615B}"/>
              </a:ext>
            </a:extLst>
          </p:cNvPr>
          <p:cNvSpPr/>
          <p:nvPr/>
        </p:nvSpPr>
        <p:spPr>
          <a:xfrm>
            <a:off x="4256130" y="4027090"/>
            <a:ext cx="269297" cy="2154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B75B20-0561-02AE-ECF8-660E0310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53221"/>
              </p:ext>
            </p:extLst>
          </p:nvPr>
        </p:nvGraphicFramePr>
        <p:xfrm>
          <a:off x="9476174" y="17756"/>
          <a:ext cx="2654423" cy="611111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페이지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https://www.miraeij.com/police/promotion/clicking/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--------------------------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 클릭 시 하단 지정 커뮤니티 경로로 </a:t>
                      </a:r>
                      <a:r>
                        <a:rPr lang="ko-KR" altLang="en-US" sz="800" kern="1200" spc="-1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ko-KR" altLang="en-US" sz="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 로그인 필수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800" kern="1200" spc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후 인증 시 아래 게시판에 댓글 노출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kern="1200" spc="-1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*** </a:t>
                      </a:r>
                      <a:r>
                        <a:rPr lang="ko-KR" altLang="en-US" sz="800" kern="1200" spc="-1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해당 명단 엑셀 다운로드 가능하도록 기능 구현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■ 지정 커뮤니티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커뮤니티 클릭 시 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아래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새 창 연결해 주세요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경꿈사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https://cafe.naver.com/polstudy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경수모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https://cafe.naver.com/tocop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독공사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https://cafe.naver.com/m2school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공드림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https://cafe.naver.com/gugrade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경시모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https://cafe.daum.net/policeacademy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339CDD-2ADF-4576-B1DB-F410C4A1AA28}"/>
              </a:ext>
            </a:extLst>
          </p:cNvPr>
          <p:cNvSpPr txBox="1"/>
          <p:nvPr/>
        </p:nvSpPr>
        <p:spPr>
          <a:xfrm>
            <a:off x="7970642" y="34290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20A43-F421-87C9-51AF-4F28E28234F8}"/>
              </a:ext>
            </a:extLst>
          </p:cNvPr>
          <p:cNvSpPr txBox="1"/>
          <p:nvPr/>
        </p:nvSpPr>
        <p:spPr>
          <a:xfrm>
            <a:off x="7819398" y="532457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6663F5-2DA9-A4C8-9F58-13993B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61" y="778839"/>
            <a:ext cx="6658726" cy="484963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4FDD6D-5309-52DF-A926-9C4EECB7DB8A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8AA7CDF-340B-2F74-A10C-253ED65BC997}"/>
              </a:ext>
            </a:extLst>
          </p:cNvPr>
          <p:cNvSpPr txBox="1"/>
          <p:nvPr/>
        </p:nvSpPr>
        <p:spPr>
          <a:xfrm>
            <a:off x="10189471" y="374130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2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0B1BD7-3518-6F47-CFF8-7E6D8FBC8C14}"/>
              </a:ext>
            </a:extLst>
          </p:cNvPr>
          <p:cNvSpPr/>
          <p:nvPr/>
        </p:nvSpPr>
        <p:spPr>
          <a:xfrm>
            <a:off x="1384248" y="819077"/>
            <a:ext cx="7028231" cy="30385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A09C0-9739-19BB-3183-BF380AD41008}"/>
              </a:ext>
            </a:extLst>
          </p:cNvPr>
          <p:cNvSpPr txBox="1"/>
          <p:nvPr/>
        </p:nvSpPr>
        <p:spPr>
          <a:xfrm>
            <a:off x="1481861" y="933349"/>
            <a:ext cx="6759388" cy="306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사은품 안내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>
                <a:latin typeface="+mj-ea"/>
                <a:ea typeface="+mj-ea"/>
              </a:rPr>
              <a:t>소문내기 이벤트 최다 참여자 </a:t>
            </a:r>
            <a:r>
              <a:rPr lang="en-US" altLang="ko-KR" sz="1000" dirty="0">
                <a:latin typeface="+mj-ea"/>
                <a:ea typeface="+mj-ea"/>
              </a:rPr>
              <a:t>10</a:t>
            </a:r>
            <a:r>
              <a:rPr lang="ko-KR" altLang="en-US" sz="1000" dirty="0">
                <a:latin typeface="+mj-ea"/>
                <a:ea typeface="+mj-ea"/>
              </a:rPr>
              <a:t>명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 err="1">
                <a:latin typeface="+mj-ea"/>
                <a:ea typeface="+mj-ea"/>
              </a:rPr>
              <a:t>배스킨라빈스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애플망고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요거트빙수</a:t>
            </a:r>
            <a:r>
              <a:rPr lang="en-US" altLang="ko-KR" sz="1000" dirty="0">
                <a:latin typeface="+mj-ea"/>
                <a:ea typeface="+mj-ea"/>
              </a:rPr>
              <a:t>®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기프티콘</a:t>
            </a:r>
            <a:r>
              <a:rPr lang="ko-KR" altLang="en-US" sz="1000" dirty="0">
                <a:latin typeface="+mj-ea"/>
                <a:ea typeface="+mj-ea"/>
              </a:rPr>
              <a:t> 증정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j-ea"/>
                <a:ea typeface="+mj-ea"/>
              </a:rPr>
              <a:t>08/04(</a:t>
            </a:r>
            <a:r>
              <a:rPr lang="ko-KR" altLang="en-US" sz="1000" dirty="0">
                <a:latin typeface="+mj-ea"/>
                <a:ea typeface="+mj-ea"/>
              </a:rPr>
              <a:t>금</a:t>
            </a:r>
            <a:r>
              <a:rPr lang="en-US" altLang="ko-KR" sz="1000" dirty="0">
                <a:latin typeface="+mj-ea"/>
                <a:ea typeface="+mj-ea"/>
              </a:rPr>
              <a:t>) 24</a:t>
            </a:r>
            <a:r>
              <a:rPr lang="ko-KR" altLang="en-US" sz="1000" dirty="0">
                <a:latin typeface="+mj-ea"/>
                <a:ea typeface="+mj-ea"/>
              </a:rPr>
              <a:t>시까지 입력된 건에 한해 인정되며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사은품은 가입 시 입력하신 휴대폰 번호로 </a:t>
            </a:r>
            <a:r>
              <a:rPr lang="en-US" altLang="ko-KR" sz="1000" dirty="0">
                <a:latin typeface="+mj-ea"/>
                <a:ea typeface="+mj-ea"/>
              </a:rPr>
              <a:t>08/10(</a:t>
            </a:r>
            <a:r>
              <a:rPr lang="ko-KR" altLang="en-US" sz="1000" dirty="0">
                <a:latin typeface="+mj-ea"/>
                <a:ea typeface="+mj-ea"/>
              </a:rPr>
              <a:t>목</a:t>
            </a:r>
            <a:r>
              <a:rPr lang="en-US" altLang="ko-KR" sz="1000" dirty="0">
                <a:latin typeface="+mj-ea"/>
                <a:ea typeface="+mj-ea"/>
              </a:rPr>
              <a:t>) </a:t>
            </a:r>
            <a:r>
              <a:rPr lang="ko-KR" altLang="en-US" sz="1000" dirty="0">
                <a:latin typeface="+mj-ea"/>
                <a:ea typeface="+mj-ea"/>
              </a:rPr>
              <a:t>일괄 발송 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가입 시 등록 된 휴대폰 번호로 발송되므로 번호 오류로 인해 발송 누락된 경우에는 추가 지급 불가합니다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전체 공개된 게시물이어야 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지정된 커뮤니티에 등록된 글만 인정됩니다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같은 게시글 주소는 여러 번 등록하여도 </a:t>
            </a:r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건으로 인정되며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  <a:r>
              <a:rPr lang="ko-KR" altLang="en-US" sz="1000" dirty="0">
                <a:latin typeface="+mj-ea"/>
                <a:ea typeface="+mj-ea"/>
              </a:rPr>
              <a:t> 최소 </a:t>
            </a:r>
            <a:r>
              <a:rPr lang="en-US" altLang="ko-KR" sz="1000" dirty="0">
                <a:latin typeface="+mj-ea"/>
                <a:ea typeface="+mj-ea"/>
              </a:rPr>
              <a:t>5</a:t>
            </a:r>
            <a:r>
              <a:rPr lang="ko-KR" altLang="en-US" sz="1000" dirty="0">
                <a:latin typeface="+mj-ea"/>
                <a:ea typeface="+mj-ea"/>
              </a:rPr>
              <a:t>건 이상 작성하셔야 경품 수령이 가능합니다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회원가입 시 마케팅 수신 동의한 분들에 한해 상품 지급되며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작성해주신 게시글은 마케팅 자료로 사용될 수 있습니다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타인의 게시글 주소를 입력하는 경우 지급 대상에서 제외 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본 이벤트는 사전 예고 없이 조기 종료되거나 연장될 수 있으며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사은품 품절 시에도 사전 예고 없이 경품이 변경될 수 있습니다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중복자가 다수일 경우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 err="1">
                <a:latin typeface="+mj-ea"/>
                <a:ea typeface="+mj-ea"/>
              </a:rPr>
              <a:t>중복자</a:t>
            </a:r>
            <a:r>
              <a:rPr lang="ko-KR" altLang="en-US" sz="1000" dirty="0">
                <a:latin typeface="+mj-ea"/>
                <a:ea typeface="+mj-ea"/>
              </a:rPr>
              <a:t> 내 추첨을 통해 선발 예정입니다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4606B-AA3E-F037-AC67-C3859DDBEF83}"/>
              </a:ext>
            </a:extLst>
          </p:cNvPr>
          <p:cNvSpPr txBox="1"/>
          <p:nvPr/>
        </p:nvSpPr>
        <p:spPr>
          <a:xfrm>
            <a:off x="1384249" y="310618"/>
            <a:ext cx="21130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소문내기 유의사항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0A4042-A876-5E81-654E-8D8EF3357526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CB107-EBB7-D799-D28F-0CF41025EAEC}"/>
              </a:ext>
            </a:extLst>
          </p:cNvPr>
          <p:cNvSpPr txBox="1"/>
          <p:nvPr/>
        </p:nvSpPr>
        <p:spPr>
          <a:xfrm>
            <a:off x="1351797" y="4606242"/>
            <a:ext cx="70931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환승은 타사 </a:t>
            </a:r>
            <a:r>
              <a:rPr lang="en-US" altLang="ko-KR" sz="1000" dirty="0"/>
              <a:t>2024</a:t>
            </a:r>
            <a:r>
              <a:rPr lang="ko-KR" altLang="en-US" sz="1000" dirty="0"/>
              <a:t>대비 </a:t>
            </a:r>
            <a:r>
              <a:rPr lang="en-US" altLang="ko-KR" sz="1000" dirty="0"/>
              <a:t>7-8</a:t>
            </a:r>
            <a:r>
              <a:rPr lang="ko-KR" altLang="en-US" sz="1000" dirty="0"/>
              <a:t>월 </a:t>
            </a:r>
            <a:r>
              <a:rPr lang="ko-KR" altLang="en-US" sz="1000" dirty="0" err="1"/>
              <a:t>종합반</a:t>
            </a:r>
            <a:r>
              <a:rPr lang="ko-KR" altLang="en-US" sz="1000" dirty="0"/>
              <a:t> 상품을 인증할 경우에 한해 환승 할인 쿠폰이 발급됩니다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환승 인증 승인처리는 평일 </a:t>
            </a:r>
            <a:r>
              <a:rPr lang="en-US" altLang="ko-KR" sz="1000" dirty="0"/>
              <a:t>18</a:t>
            </a:r>
            <a:r>
              <a:rPr lang="ko-KR" altLang="en-US" sz="1000" dirty="0"/>
              <a:t>시까지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주말 신청자는 월요일에 일괄 처리됩니다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지급된 쿠폰은 </a:t>
            </a:r>
            <a:r>
              <a:rPr lang="ko-KR" altLang="en-US" sz="1000" dirty="0" err="1"/>
              <a:t>내강의실</a:t>
            </a:r>
            <a:r>
              <a:rPr lang="ko-KR" altLang="en-US" sz="1000" dirty="0"/>
              <a:t> </a:t>
            </a:r>
            <a:r>
              <a:rPr lang="en-US" altLang="ko-KR" sz="1000" dirty="0"/>
              <a:t>&gt; </a:t>
            </a:r>
            <a:r>
              <a:rPr lang="ko-KR" altLang="en-US" sz="1000" dirty="0"/>
              <a:t>회원정보 </a:t>
            </a:r>
            <a:r>
              <a:rPr lang="en-US" altLang="ko-KR" sz="1000" dirty="0"/>
              <a:t>&gt; </a:t>
            </a:r>
            <a:r>
              <a:rPr lang="ko-KR" altLang="en-US" sz="1000" dirty="0"/>
              <a:t>쿠폰에서 확인 가능합니다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단순 변심으로 환불 처리시</a:t>
            </a:r>
            <a:r>
              <a:rPr lang="en-US" altLang="ko-KR" sz="1000" dirty="0"/>
              <a:t>, </a:t>
            </a:r>
            <a:r>
              <a:rPr lang="ko-KR" altLang="en-US" sz="1000" dirty="0"/>
              <a:t>수령하신 교재를 반송 </a:t>
            </a:r>
            <a:r>
              <a:rPr lang="ko-KR" altLang="en-US" sz="1000" dirty="0" err="1"/>
              <a:t>해주셔야하며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왕복택배비</a:t>
            </a:r>
            <a:r>
              <a:rPr lang="ko-KR" altLang="en-US" sz="1000" dirty="0"/>
              <a:t> 회원 부담</a:t>
            </a:r>
            <a:r>
              <a:rPr lang="en-US" altLang="ko-KR" sz="1000" dirty="0"/>
              <a:t>), </a:t>
            </a:r>
            <a:r>
              <a:rPr lang="ko-KR" altLang="en-US" sz="1000" dirty="0"/>
              <a:t>만일 사용으로 인해 반송이 불가할 경우 환불 금액에서 비용 차감 후 처리됩니다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교재 교환 이벤트의 경우 </a:t>
            </a:r>
            <a:r>
              <a:rPr lang="ko-KR" altLang="en-US" sz="1000" dirty="0" err="1"/>
              <a:t>타학원</a:t>
            </a:r>
            <a:r>
              <a:rPr lang="ko-KR" altLang="en-US" sz="1000" dirty="0"/>
              <a:t> 교재를 직접 학원으로 가져오시면 해당 과목에 대한 교재로 교환해드립니다</a:t>
            </a:r>
            <a:r>
              <a:rPr lang="en-US" altLang="ko-KR" sz="1000" dirty="0"/>
              <a:t>.(</a:t>
            </a:r>
            <a:r>
              <a:rPr lang="ko-KR" altLang="en-US" sz="1000" dirty="0"/>
              <a:t>온라인으로 교재 교환</a:t>
            </a:r>
            <a:r>
              <a:rPr lang="en-US" altLang="ko-KR" sz="1000" dirty="0"/>
              <a:t>X)</a:t>
            </a:r>
          </a:p>
          <a:p>
            <a:pPr marL="228600" indent="-228600">
              <a:buAutoNum type="arabicPeriod"/>
            </a:pPr>
            <a:r>
              <a:rPr lang="ko-KR" altLang="en-US" sz="1000" dirty="0" err="1"/>
              <a:t>자습실</a:t>
            </a:r>
            <a:r>
              <a:rPr lang="ko-KR" altLang="en-US" sz="1000" dirty="0"/>
              <a:t> 패키지는 </a:t>
            </a:r>
            <a:r>
              <a:rPr lang="ko-KR" altLang="en-US" sz="1000" dirty="0" err="1"/>
              <a:t>몰입반</a:t>
            </a:r>
            <a:r>
              <a:rPr lang="ko-KR" altLang="en-US" sz="1000" dirty="0"/>
              <a:t> 등록 시 할인 혜택 적용하여 구매 가능합니다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자습실</a:t>
            </a:r>
            <a:r>
              <a:rPr lang="ko-KR" altLang="en-US" sz="1000" dirty="0"/>
              <a:t> 패키지 별도 구매 시 할인 혜택은 적용되지 않습니다</a:t>
            </a:r>
            <a:r>
              <a:rPr lang="en-US" altLang="ko-KR" sz="1000" dirty="0"/>
              <a:t>.  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CE38-574E-AFAA-946F-ED59919F7974}"/>
              </a:ext>
            </a:extLst>
          </p:cNvPr>
          <p:cNvSpPr txBox="1"/>
          <p:nvPr/>
        </p:nvSpPr>
        <p:spPr>
          <a:xfrm>
            <a:off x="1384248" y="4124047"/>
            <a:ext cx="18822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몰입반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유의사항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F6017-73E0-27ED-BBC4-EACFF38022F8}"/>
              </a:ext>
            </a:extLst>
          </p:cNvPr>
          <p:cNvSpPr txBox="1"/>
          <p:nvPr/>
        </p:nvSpPr>
        <p:spPr>
          <a:xfrm>
            <a:off x="9948911" y="367295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section15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39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2D523-D6B2-F262-3CAB-3E3F7161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6225"/>
            <a:ext cx="2171700" cy="226695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CCFAD5-55A6-EBB7-E08D-72F1379BA871}"/>
              </a:ext>
            </a:extLst>
          </p:cNvPr>
          <p:cNvCxnSpPr/>
          <p:nvPr/>
        </p:nvCxnSpPr>
        <p:spPr>
          <a:xfrm>
            <a:off x="2714625" y="1028700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9AB94-2367-61A7-D60C-8E63DF5037E6}"/>
              </a:ext>
            </a:extLst>
          </p:cNvPr>
          <p:cNvSpPr/>
          <p:nvPr/>
        </p:nvSpPr>
        <p:spPr>
          <a:xfrm>
            <a:off x="4810124" y="342900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68CAB-6E66-EAC3-22CA-18DB51F0FB65}"/>
              </a:ext>
            </a:extLst>
          </p:cNvPr>
          <p:cNvSpPr txBox="1"/>
          <p:nvPr/>
        </p:nvSpPr>
        <p:spPr>
          <a:xfrm>
            <a:off x="2895600" y="68580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오프 배너 영역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2BD0513-4326-4AD4-CCC2-C3972DAAF43F}"/>
              </a:ext>
            </a:extLst>
          </p:cNvPr>
          <p:cNvSpPr/>
          <p:nvPr/>
        </p:nvSpPr>
        <p:spPr>
          <a:xfrm>
            <a:off x="4931503" y="486489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93E74-1BA5-2741-DC6F-B47782F3F4E0}"/>
              </a:ext>
            </a:extLst>
          </p:cNvPr>
          <p:cNvSpPr txBox="1"/>
          <p:nvPr/>
        </p:nvSpPr>
        <p:spPr>
          <a:xfrm>
            <a:off x="4969599" y="578078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7D08-95E4-99C2-D79A-0A6A71E423BA}"/>
              </a:ext>
            </a:extLst>
          </p:cNvPr>
          <p:cNvSpPr txBox="1"/>
          <p:nvPr/>
        </p:nvSpPr>
        <p:spPr>
          <a:xfrm>
            <a:off x="4810122" y="953273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9-10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</a:t>
            </a:r>
            <a:endParaRPr lang="en-US" altLang="ko-KR" sz="16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기본종합반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48C6B-AD17-1127-9B7D-E2923C1870E1}"/>
              </a:ext>
            </a:extLst>
          </p:cNvPr>
          <p:cNvSpPr txBox="1"/>
          <p:nvPr/>
        </p:nvSpPr>
        <p:spPr>
          <a:xfrm>
            <a:off x="4810122" y="1577635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99,000</a:t>
            </a:r>
            <a:r>
              <a:rPr lang="ko-KR" altLang="en-US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04BFC-58DB-9E92-ADA6-9EDB14BB069F}"/>
              </a:ext>
            </a:extLst>
          </p:cNvPr>
          <p:cNvSpPr txBox="1"/>
          <p:nvPr/>
        </p:nvSpPr>
        <p:spPr>
          <a:xfrm>
            <a:off x="4543422" y="25119"/>
            <a:ext cx="263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경찰학원 중 브랜드 검색어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개월 연속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위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네이버 키워드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22.10 ~ 23.2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0FE14-84F4-8D34-E818-CF4C1D8CE1C9}"/>
              </a:ext>
            </a:extLst>
          </p:cNvPr>
          <p:cNvSpPr txBox="1"/>
          <p:nvPr/>
        </p:nvSpPr>
        <p:spPr>
          <a:xfrm>
            <a:off x="5415645" y="478617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DEA3D-2661-6B59-59C2-9F620281E6D9}"/>
              </a:ext>
            </a:extLst>
          </p:cNvPr>
          <p:cNvSpPr txBox="1"/>
          <p:nvPr/>
        </p:nvSpPr>
        <p:spPr>
          <a:xfrm>
            <a:off x="5372100" y="2216525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6E0452-67B5-3865-0330-30F0BE625CBD}"/>
              </a:ext>
            </a:extLst>
          </p:cNvPr>
          <p:cNvCxnSpPr/>
          <p:nvPr/>
        </p:nvCxnSpPr>
        <p:spPr>
          <a:xfrm>
            <a:off x="3143247" y="3715464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19962E-2347-6499-34BE-C2C28DF724BD}"/>
              </a:ext>
            </a:extLst>
          </p:cNvPr>
          <p:cNvSpPr txBox="1"/>
          <p:nvPr/>
        </p:nvSpPr>
        <p:spPr>
          <a:xfrm>
            <a:off x="3324222" y="337256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하단 배너 영역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D3489F-5E93-216B-B2EB-01CC1EE15181}"/>
              </a:ext>
            </a:extLst>
          </p:cNvPr>
          <p:cNvSpPr/>
          <p:nvPr/>
        </p:nvSpPr>
        <p:spPr>
          <a:xfrm>
            <a:off x="4810122" y="3154976"/>
            <a:ext cx="2571758" cy="2359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D6DA0E1B-AC86-7BFB-6F1F-96A49BA325CF}"/>
              </a:ext>
            </a:extLst>
          </p:cNvPr>
          <p:cNvSpPr/>
          <p:nvPr/>
        </p:nvSpPr>
        <p:spPr>
          <a:xfrm rot="21302182">
            <a:off x="4912443" y="3445757"/>
            <a:ext cx="2352680" cy="26533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8A422-F5FF-6DF3-6813-01A20484A043}"/>
              </a:ext>
            </a:extLst>
          </p:cNvPr>
          <p:cNvSpPr txBox="1"/>
          <p:nvPr/>
        </p:nvSpPr>
        <p:spPr>
          <a:xfrm rot="21323361">
            <a:off x="5129211" y="3489014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6E4E8-C39B-82CF-4022-DDA383FD50E3}"/>
              </a:ext>
            </a:extLst>
          </p:cNvPr>
          <p:cNvSpPr txBox="1"/>
          <p:nvPr/>
        </p:nvSpPr>
        <p:spPr>
          <a:xfrm>
            <a:off x="5586412" y="3429714"/>
            <a:ext cx="333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3CABE-6620-29A6-6853-47CCDA72FA07}"/>
              </a:ext>
            </a:extLst>
          </p:cNvPr>
          <p:cNvSpPr txBox="1"/>
          <p:nvPr/>
        </p:nvSpPr>
        <p:spPr>
          <a:xfrm>
            <a:off x="7381880" y="3125933"/>
            <a:ext cx="26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경찰학원 중 브랜드 검색어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개월 연속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위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네이버 키워드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22.10 ~ 23.2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C7AEF4-66F2-4664-4AA7-CB16E08116F6}"/>
              </a:ext>
            </a:extLst>
          </p:cNvPr>
          <p:cNvSpPr txBox="1"/>
          <p:nvPr/>
        </p:nvSpPr>
        <p:spPr>
          <a:xfrm rot="21271949">
            <a:off x="4942278" y="3952783"/>
            <a:ext cx="235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9-10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</a:t>
            </a:r>
            <a:r>
              <a:rPr lang="ko-KR" altLang="en-US" sz="16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endParaRPr lang="ko-KR" altLang="en-US" sz="2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81F800-A977-1E24-5509-2B1FEA8A18EB}"/>
              </a:ext>
            </a:extLst>
          </p:cNvPr>
          <p:cNvSpPr txBox="1"/>
          <p:nvPr/>
        </p:nvSpPr>
        <p:spPr>
          <a:xfrm rot="21271949">
            <a:off x="4887935" y="4573834"/>
            <a:ext cx="246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ko-KR" altLang="en-US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E6C536-CC71-C9BD-6B6B-69BC7F86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768049"/>
            <a:ext cx="2466975" cy="72390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6544D8-BE8D-7DBB-4719-AF8F57C2062F}"/>
              </a:ext>
            </a:extLst>
          </p:cNvPr>
          <p:cNvCxnSpPr/>
          <p:nvPr/>
        </p:nvCxnSpPr>
        <p:spPr>
          <a:xfrm>
            <a:off x="3057522" y="6311359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FD1973-E5F3-210F-51A3-06E200022217}"/>
              </a:ext>
            </a:extLst>
          </p:cNvPr>
          <p:cNvSpPr txBox="1"/>
          <p:nvPr/>
        </p:nvSpPr>
        <p:spPr>
          <a:xfrm>
            <a:off x="3238497" y="596845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상단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 배너 영역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EC83D-2424-5312-C75F-121FED64A833}"/>
              </a:ext>
            </a:extLst>
          </p:cNvPr>
          <p:cNvSpPr txBox="1"/>
          <p:nvPr/>
        </p:nvSpPr>
        <p:spPr>
          <a:xfrm>
            <a:off x="4943472" y="5993376"/>
            <a:ext cx="206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r>
              <a:rPr lang="ko-KR" altLang="en-US" sz="1100" b="1" dirty="0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시작 </a:t>
            </a:r>
            <a:r>
              <a:rPr lang="ko-KR" altLang="en-US" sz="1100" b="1" dirty="0" err="1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endParaRPr lang="en-US" altLang="ko-KR" sz="1100" b="1" dirty="0">
              <a:solidFill>
                <a:schemeClr val="bg1"/>
              </a:solidFill>
              <a:highlight>
                <a:srgbClr val="2889CD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B35B4CA-ADD6-F73A-7C88-A473585B14F6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BBD49D41-E13E-C9BA-B6A0-12A26BF3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8" y="3239883"/>
            <a:ext cx="2816574" cy="2149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E9772-D0F5-43DD-A92F-80BDC0006F82}"/>
              </a:ext>
            </a:extLst>
          </p:cNvPr>
          <p:cNvSpPr/>
          <p:nvPr/>
        </p:nvSpPr>
        <p:spPr>
          <a:xfrm>
            <a:off x="7010397" y="363673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C7A11F7C-ECEB-5B13-5F69-0A93E19E3B33}"/>
              </a:ext>
            </a:extLst>
          </p:cNvPr>
          <p:cNvSpPr/>
          <p:nvPr/>
        </p:nvSpPr>
        <p:spPr>
          <a:xfrm>
            <a:off x="7131776" y="507262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03326-CABE-B4CE-84A4-E9FF833AE7A5}"/>
              </a:ext>
            </a:extLst>
          </p:cNvPr>
          <p:cNvSpPr txBox="1"/>
          <p:nvPr/>
        </p:nvSpPr>
        <p:spPr>
          <a:xfrm>
            <a:off x="7169872" y="598851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83283-E773-09CF-C518-D9471834D601}"/>
              </a:ext>
            </a:extLst>
          </p:cNvPr>
          <p:cNvSpPr txBox="1"/>
          <p:nvPr/>
        </p:nvSpPr>
        <p:spPr>
          <a:xfrm>
            <a:off x="7010395" y="974046"/>
            <a:ext cx="206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/12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</a:t>
            </a:r>
            <a:r>
              <a:rPr lang="ko-KR" altLang="en-US" sz="16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endParaRPr lang="ko-KR" altLang="en-US" sz="16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0DF6F-E6A7-1002-2B3E-3EF4CF1BD7E3}"/>
              </a:ext>
            </a:extLst>
          </p:cNvPr>
          <p:cNvSpPr txBox="1"/>
          <p:nvPr/>
        </p:nvSpPr>
        <p:spPr>
          <a:xfrm>
            <a:off x="7010395" y="1598408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FAB08-44B7-973F-4748-E21430638C5D}"/>
              </a:ext>
            </a:extLst>
          </p:cNvPr>
          <p:cNvSpPr txBox="1"/>
          <p:nvPr/>
        </p:nvSpPr>
        <p:spPr>
          <a:xfrm>
            <a:off x="7615918" y="499390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D0CA8A-3FA1-4C74-5062-BB7B54938712}"/>
              </a:ext>
            </a:extLst>
          </p:cNvPr>
          <p:cNvSpPr/>
          <p:nvPr/>
        </p:nvSpPr>
        <p:spPr>
          <a:xfrm>
            <a:off x="9229719" y="380746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65B4CD89-C3E7-A018-929D-F857E2066AD9}"/>
              </a:ext>
            </a:extLst>
          </p:cNvPr>
          <p:cNvSpPr/>
          <p:nvPr/>
        </p:nvSpPr>
        <p:spPr>
          <a:xfrm>
            <a:off x="9351098" y="524335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2A1FE-77EF-3F52-F2A6-00614CE6F836}"/>
              </a:ext>
            </a:extLst>
          </p:cNvPr>
          <p:cNvSpPr txBox="1"/>
          <p:nvPr/>
        </p:nvSpPr>
        <p:spPr>
          <a:xfrm>
            <a:off x="9389194" y="615924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8D80BA-C5B6-3321-96E3-B22B4273C26A}"/>
              </a:ext>
            </a:extLst>
          </p:cNvPr>
          <p:cNvSpPr txBox="1"/>
          <p:nvPr/>
        </p:nvSpPr>
        <p:spPr>
          <a:xfrm>
            <a:off x="9229717" y="991119"/>
            <a:ext cx="206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타사 환승 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5AAABD-A2BF-8DA5-2D84-D709994A7DF9}"/>
              </a:ext>
            </a:extLst>
          </p:cNvPr>
          <p:cNvSpPr txBox="1"/>
          <p:nvPr/>
        </p:nvSpPr>
        <p:spPr>
          <a:xfrm>
            <a:off x="9229717" y="1615481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D340ED-85D3-2172-5BC1-2430A87A2D67}"/>
              </a:ext>
            </a:extLst>
          </p:cNvPr>
          <p:cNvSpPr txBox="1"/>
          <p:nvPr/>
        </p:nvSpPr>
        <p:spPr>
          <a:xfrm>
            <a:off x="9835240" y="516463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93AF5D-313D-61B1-141E-DA8D080C914A}"/>
              </a:ext>
            </a:extLst>
          </p:cNvPr>
          <p:cNvSpPr txBox="1"/>
          <p:nvPr/>
        </p:nvSpPr>
        <p:spPr>
          <a:xfrm>
            <a:off x="7591422" y="2243715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3F13A-7B0D-997E-AA1F-924FD5F7EB6C}"/>
              </a:ext>
            </a:extLst>
          </p:cNvPr>
          <p:cNvSpPr txBox="1"/>
          <p:nvPr/>
        </p:nvSpPr>
        <p:spPr>
          <a:xfrm>
            <a:off x="9810468" y="2267224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975D24-6DE2-577D-9BB3-7A71A5761088}"/>
              </a:ext>
            </a:extLst>
          </p:cNvPr>
          <p:cNvSpPr/>
          <p:nvPr/>
        </p:nvSpPr>
        <p:spPr>
          <a:xfrm>
            <a:off x="9739755" y="3675935"/>
            <a:ext cx="1990725" cy="191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ABF1E-5AA7-9D79-6240-68E4780BC039}"/>
              </a:ext>
            </a:extLst>
          </p:cNvPr>
          <p:cNvSpPr txBox="1"/>
          <p:nvPr/>
        </p:nvSpPr>
        <p:spPr>
          <a:xfrm>
            <a:off x="9782617" y="4314825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시작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신청 바로가기 ▶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7B28E-3561-8751-C7D4-6F757B79913C}"/>
              </a:ext>
            </a:extLst>
          </p:cNvPr>
          <p:cNvSpPr txBox="1"/>
          <p:nvPr/>
        </p:nvSpPr>
        <p:spPr>
          <a:xfrm>
            <a:off x="10020742" y="321873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배너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075E00-AE59-2C9B-D920-27AED05693AC}"/>
              </a:ext>
            </a:extLst>
          </p:cNvPr>
          <p:cNvSpPr/>
          <p:nvPr/>
        </p:nvSpPr>
        <p:spPr>
          <a:xfrm>
            <a:off x="9673080" y="3771185"/>
            <a:ext cx="219075" cy="219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67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BDEC1E-E3A6-633F-24EE-7C51B86F071A}"/>
              </a:ext>
            </a:extLst>
          </p:cNvPr>
          <p:cNvSpPr txBox="1"/>
          <p:nvPr/>
        </p:nvSpPr>
        <p:spPr>
          <a:xfrm>
            <a:off x="123609" y="1838712"/>
            <a:ext cx="935256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위가 만든</a:t>
            </a:r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ctr"/>
            <a:r>
              <a:rPr lang="ko-KR" altLang="en-US" sz="5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합격</a:t>
            </a:r>
            <a:r>
              <a:rPr lang="en-US" altLang="ko-KR" sz="5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5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endParaRPr lang="ko-KR" altLang="en-US" sz="5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6138C-2B56-573C-2A24-4A108230EFDE}"/>
              </a:ext>
            </a:extLst>
          </p:cNvPr>
          <p:cNvSpPr txBox="1"/>
          <p:nvPr/>
        </p:nvSpPr>
        <p:spPr>
          <a:xfrm>
            <a:off x="2442000" y="154132"/>
            <a:ext cx="19855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경찰학원</a:t>
            </a:r>
            <a:endParaRPr lang="en-US" altLang="ko-KR" sz="1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DF44E3-90FE-2D33-48E7-20A913CB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1"/>
          <a:stretch/>
        </p:blipFill>
        <p:spPr>
          <a:xfrm>
            <a:off x="4544481" y="3127246"/>
            <a:ext cx="3404375" cy="3739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E835A1-ED5F-FA6A-C57D-AAA5E42CB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54"/>
          <a:stretch/>
        </p:blipFill>
        <p:spPr>
          <a:xfrm>
            <a:off x="4590920" y="1934065"/>
            <a:ext cx="6482991" cy="49061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72AD64-8CE1-7DFF-E385-7545B745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78"/>
          <a:stretch/>
        </p:blipFill>
        <p:spPr>
          <a:xfrm>
            <a:off x="1686738" y="3367586"/>
            <a:ext cx="3404375" cy="3499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F68A0C-B50D-C985-7039-813FFF73B5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9"/>
          <a:stretch/>
        </p:blipFill>
        <p:spPr>
          <a:xfrm>
            <a:off x="-522177" y="3024472"/>
            <a:ext cx="5660571" cy="38167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FEF952-AD1A-8B54-42C0-96250E7B9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2"/>
          <a:stretch/>
        </p:blipFill>
        <p:spPr>
          <a:xfrm>
            <a:off x="1841109" y="3232041"/>
            <a:ext cx="6116878" cy="362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965A1-CEFE-5015-AF8D-B56509C98EFF}"/>
              </a:ext>
            </a:extLst>
          </p:cNvPr>
          <p:cNvSpPr txBox="1"/>
          <p:nvPr/>
        </p:nvSpPr>
        <p:spPr>
          <a:xfrm>
            <a:off x="2107566" y="1114896"/>
            <a:ext cx="2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출처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FB963-AFD2-7896-06E8-16C3D9E11408}"/>
              </a:ext>
            </a:extLst>
          </p:cNvPr>
          <p:cNvSpPr txBox="1"/>
          <p:nvPr/>
        </p:nvSpPr>
        <p:spPr>
          <a:xfrm>
            <a:off x="4993610" y="152457"/>
            <a:ext cx="19855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히트브랜드 대상</a:t>
            </a:r>
            <a:endParaRPr lang="en-US" altLang="ko-KR" sz="1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D2283-6AF0-3959-1405-5ACA1E3F9B69}"/>
              </a:ext>
            </a:extLst>
          </p:cNvPr>
          <p:cNvSpPr txBox="1"/>
          <p:nvPr/>
        </p:nvSpPr>
        <p:spPr>
          <a:xfrm>
            <a:off x="4899548" y="1127447"/>
            <a:ext cx="2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중앙일보 후원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2023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히트브랜드 대상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 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교육서비스 부문 미래인재컴퍼니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4AB751-CE8A-35DA-3071-3B14F6E4E6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93" y="331133"/>
            <a:ext cx="980746" cy="8646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E2F818-5328-B2CE-D3E5-6286F6961285}"/>
              </a:ext>
            </a:extLst>
          </p:cNvPr>
          <p:cNvSpPr/>
          <p:nvPr/>
        </p:nvSpPr>
        <p:spPr>
          <a:xfrm>
            <a:off x="0" y="6261463"/>
            <a:ext cx="9413966" cy="6077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64D1E0-63B6-3022-83A4-5ABEF334E0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28" y="344689"/>
            <a:ext cx="980746" cy="8646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9B658F-64B5-10D0-515C-2016C1770612}"/>
              </a:ext>
            </a:extLst>
          </p:cNvPr>
          <p:cNvSpPr txBox="1"/>
          <p:nvPr/>
        </p:nvSpPr>
        <p:spPr>
          <a:xfrm>
            <a:off x="2983726" y="6278133"/>
            <a:ext cx="127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수험생 선택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*2023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년 경찰학 교수진 카페 회원 수 기준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0B427-AEB4-CECF-E251-E5E103A510DA}"/>
              </a:ext>
            </a:extLst>
          </p:cNvPr>
          <p:cNvSpPr txBox="1"/>
          <p:nvPr/>
        </p:nvSpPr>
        <p:spPr>
          <a:xfrm>
            <a:off x="4325468" y="6250704"/>
            <a:ext cx="1732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단 한번도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바뀌지 않는 ＊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미래인재경찰학원 강의 수강생 수 기준</a:t>
            </a: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B86B3-DF1F-A671-5FF7-25BD4057C1CF}"/>
              </a:ext>
            </a:extLst>
          </p:cNvPr>
          <p:cNvSpPr txBox="1"/>
          <p:nvPr/>
        </p:nvSpPr>
        <p:spPr>
          <a:xfrm>
            <a:off x="6013309" y="6293523"/>
            <a:ext cx="13288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수강생 만족도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*3-4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월 기본이론 </a:t>
            </a:r>
            <a:r>
              <a:rPr lang="ko-KR" altLang="en-US" sz="800" dirty="0" err="1">
                <a:solidFill>
                  <a:schemeClr val="bg1"/>
                </a:solidFill>
                <a:latin typeface="+mj-ea"/>
                <a:ea typeface="+mj-ea"/>
              </a:rPr>
              <a:t>종합반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헌법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설문조사 내용 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C2454-456D-11B5-EAC3-FB31D1321D9F}"/>
              </a:ext>
            </a:extLst>
          </p:cNvPr>
          <p:cNvSpPr txBox="1"/>
          <p:nvPr/>
        </p:nvSpPr>
        <p:spPr>
          <a:xfrm>
            <a:off x="7575472" y="6296649"/>
            <a:ext cx="148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년 경력</a:t>
            </a: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000" dirty="0" err="1">
                <a:solidFill>
                  <a:schemeClr val="bg1"/>
                </a:solidFill>
                <a:latin typeface="+mj-ea"/>
                <a:ea typeface="+mj-ea"/>
              </a:rPr>
              <a:t>공안직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 전문가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86971D1-93FB-2CD6-7DA3-1F5CE2017054}"/>
              </a:ext>
            </a:extLst>
          </p:cNvPr>
          <p:cNvSpPr/>
          <p:nvPr/>
        </p:nvSpPr>
        <p:spPr>
          <a:xfrm>
            <a:off x="6951391" y="2022275"/>
            <a:ext cx="1551839" cy="1273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F13F6E-B6CB-1D2F-433C-B81D489E2615}"/>
              </a:ext>
            </a:extLst>
          </p:cNvPr>
          <p:cNvSpPr txBox="1"/>
          <p:nvPr/>
        </p:nvSpPr>
        <p:spPr>
          <a:xfrm>
            <a:off x="6976688" y="2292896"/>
            <a:ext cx="150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개강일</a:t>
            </a:r>
            <a:endParaRPr lang="en-US" altLang="ko-KR" dirty="0"/>
          </a:p>
          <a:p>
            <a:pPr algn="ctr"/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2AD8AF-85FA-DF63-E72C-1FF257B97933}"/>
              </a:ext>
            </a:extLst>
          </p:cNvPr>
          <p:cNvSpPr txBox="1"/>
          <p:nvPr/>
        </p:nvSpPr>
        <p:spPr>
          <a:xfrm>
            <a:off x="1572549" y="6293523"/>
            <a:ext cx="138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누적 매출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미래인재 내 헌법 매출 </a:t>
            </a:r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기준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(22.08 – 23.06)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B7EF6-D5E4-B1BE-69C3-8F3EC4FC3AC7}"/>
              </a:ext>
            </a:extLst>
          </p:cNvPr>
          <p:cNvSpPr txBox="1"/>
          <p:nvPr/>
        </p:nvSpPr>
        <p:spPr>
          <a:xfrm>
            <a:off x="3294774" y="1772064"/>
            <a:ext cx="50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11E3-E937-D03D-CEB0-FFE958F10399}"/>
              </a:ext>
            </a:extLst>
          </p:cNvPr>
          <p:cNvSpPr txBox="1"/>
          <p:nvPr/>
        </p:nvSpPr>
        <p:spPr>
          <a:xfrm>
            <a:off x="1905563" y="1505035"/>
            <a:ext cx="5987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24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대비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A971E7-7DCB-1E46-AEA9-73C6866D6319}"/>
              </a:ext>
            </a:extLst>
          </p:cNvPr>
          <p:cNvSpPr txBox="1"/>
          <p:nvPr/>
        </p:nvSpPr>
        <p:spPr>
          <a:xfrm>
            <a:off x="9413966" y="5925816"/>
            <a:ext cx="1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교수 배치 조정</a:t>
            </a:r>
          </a:p>
        </p:txBody>
      </p:sp>
    </p:spTree>
    <p:extLst>
      <p:ext uri="{BB962C8B-B14F-4D97-AF65-F5344CB8AC3E}">
        <p14:creationId xmlns:p14="http://schemas.microsoft.com/office/powerpoint/2010/main" val="194603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1372DD-5E4A-DAD7-B761-AB2E31F33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92"/>
          <a:stretch/>
        </p:blipFill>
        <p:spPr>
          <a:xfrm>
            <a:off x="454488" y="760230"/>
            <a:ext cx="8511144" cy="292349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065E04-4CBA-1855-2298-C1D092225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446764"/>
              </p:ext>
            </p:extLst>
          </p:nvPr>
        </p:nvGraphicFramePr>
        <p:xfrm>
          <a:off x="9476174" y="17756"/>
          <a:ext cx="2654423" cy="220967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101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상품단으로 떨어지기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미래패스 합격생 명단 그대로 삽입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CA82BE1-789C-EB99-C64C-64339928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9" y="3100776"/>
            <a:ext cx="8000602" cy="3879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BC7B0D-D1F5-04F9-E38D-806AD4A68F65}"/>
              </a:ext>
            </a:extLst>
          </p:cNvPr>
          <p:cNvSpPr/>
          <p:nvPr/>
        </p:nvSpPr>
        <p:spPr>
          <a:xfrm>
            <a:off x="1447355" y="92660"/>
            <a:ext cx="6004880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24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차</a:t>
            </a:r>
            <a:r>
              <a:rPr lang="en-US" altLang="ko-KR" sz="1200" dirty="0"/>
              <a:t>/1</a:t>
            </a:r>
            <a:r>
              <a:rPr lang="ko-KR" altLang="en-US" sz="1200" dirty="0"/>
              <a:t>차 대비 합격 </a:t>
            </a:r>
            <a:r>
              <a:rPr lang="ko-KR" altLang="en-US" sz="1200" dirty="0" err="1"/>
              <a:t>몰입반</a:t>
            </a:r>
            <a:r>
              <a:rPr lang="ko-KR" altLang="en-US" sz="1200" dirty="0"/>
              <a:t> 신청 바로가기</a:t>
            </a:r>
            <a:endParaRPr lang="en-US" altLang="ko-KR" sz="12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2BE1C7-4EB6-CACA-1155-1FA9145CD54F}"/>
              </a:ext>
            </a:extLst>
          </p:cNvPr>
          <p:cNvSpPr/>
          <p:nvPr/>
        </p:nvSpPr>
        <p:spPr>
          <a:xfrm>
            <a:off x="1447355" y="-11673"/>
            <a:ext cx="235131" cy="208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94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B35B4CA-ADD6-F73A-7C88-A473585B1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9876"/>
              </p:ext>
            </p:extLst>
          </p:nvPr>
        </p:nvGraphicFramePr>
        <p:xfrm>
          <a:off x="9476174" y="78479"/>
          <a:ext cx="2654422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4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미래패스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2.0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에 삽입된 교수진 이미지 삽입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C5B4F74-5EAE-40A1-AAD6-A0E6C251E653}"/>
              </a:ext>
            </a:extLst>
          </p:cNvPr>
          <p:cNvSpPr txBox="1"/>
          <p:nvPr/>
        </p:nvSpPr>
        <p:spPr>
          <a:xfrm>
            <a:off x="246545" y="174992"/>
            <a:ext cx="927543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</a:t>
            </a: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만들면 다릅니다</a:t>
            </a: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38375-CD32-193B-DFDD-303ECD0865FD}"/>
              </a:ext>
            </a:extLst>
          </p:cNvPr>
          <p:cNvSpPr txBox="1"/>
          <p:nvPr/>
        </p:nvSpPr>
        <p:spPr>
          <a:xfrm>
            <a:off x="7307739" y="52292"/>
            <a:ext cx="38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  출처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23BC6-914F-7B36-CC1A-B365BF4C7580}"/>
              </a:ext>
            </a:extLst>
          </p:cNvPr>
          <p:cNvSpPr txBox="1"/>
          <p:nvPr/>
        </p:nvSpPr>
        <p:spPr>
          <a:xfrm>
            <a:off x="591770" y="794824"/>
            <a:ext cx="853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개원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개월 만에 수많은 합격생을 배출한 미래인재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 교수진이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여러분의 합격을 위해 직접 출강하는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입니다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91BBC6-D08F-51BF-A69F-08386DA32F96}"/>
              </a:ext>
            </a:extLst>
          </p:cNvPr>
          <p:cNvSpPr/>
          <p:nvPr/>
        </p:nvSpPr>
        <p:spPr>
          <a:xfrm>
            <a:off x="0" y="6090342"/>
            <a:ext cx="9418640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</a:t>
            </a:r>
            <a:r>
              <a:rPr lang="en-US" altLang="ko-KR" sz="1200" dirty="0"/>
              <a:t>*</a:t>
            </a:r>
            <a:r>
              <a:rPr lang="ko-KR" altLang="en-US" sz="1200" dirty="0"/>
              <a:t> 교수진의 강의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FC1FB4-FA80-B54C-D7E0-3A288846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5" y="1644162"/>
            <a:ext cx="9029340" cy="4297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02743-2878-D4DF-D21E-3018CB0CA2F9}"/>
              </a:ext>
            </a:extLst>
          </p:cNvPr>
          <p:cNvSpPr txBox="1"/>
          <p:nvPr/>
        </p:nvSpPr>
        <p:spPr>
          <a:xfrm>
            <a:off x="7139775" y="646322"/>
            <a:ext cx="50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33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27D3BF-5097-5F59-99DE-07DA83E68CB5}"/>
              </a:ext>
            </a:extLst>
          </p:cNvPr>
          <p:cNvSpPr/>
          <p:nvPr/>
        </p:nvSpPr>
        <p:spPr>
          <a:xfrm>
            <a:off x="1602971" y="1249951"/>
            <a:ext cx="2832688" cy="133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884E9-2B64-8512-5149-F49C6F536AD3}"/>
              </a:ext>
            </a:extLst>
          </p:cNvPr>
          <p:cNvSpPr txBox="1"/>
          <p:nvPr/>
        </p:nvSpPr>
        <p:spPr>
          <a:xfrm>
            <a:off x="1624968" y="2669678"/>
            <a:ext cx="2832687" cy="60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형사법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신광은 교수님 실무 썰 듣기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공범이 자백하면 나는 유죄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공범은 무죄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AA21C6-1B4B-86D3-C138-3F5F519F0282}"/>
              </a:ext>
            </a:extLst>
          </p:cNvPr>
          <p:cNvSpPr/>
          <p:nvPr/>
        </p:nvSpPr>
        <p:spPr>
          <a:xfrm>
            <a:off x="1500158" y="984771"/>
            <a:ext cx="205626" cy="2053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A74E2E-8B83-84C8-A357-90665AEBDFAE}"/>
              </a:ext>
            </a:extLst>
          </p:cNvPr>
          <p:cNvSpPr/>
          <p:nvPr/>
        </p:nvSpPr>
        <p:spPr>
          <a:xfrm>
            <a:off x="4829234" y="999698"/>
            <a:ext cx="205626" cy="2053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1A6134-CF22-6084-8670-842931DAE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53" y="1299171"/>
            <a:ext cx="2202715" cy="1239027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EA22BE0-088A-9ECF-1EB1-8C77B2DFB0F2}"/>
              </a:ext>
            </a:extLst>
          </p:cNvPr>
          <p:cNvSpPr/>
          <p:nvPr/>
        </p:nvSpPr>
        <p:spPr>
          <a:xfrm rot="5400000">
            <a:off x="3002121" y="1863841"/>
            <a:ext cx="243840" cy="16546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2C097-4B3C-F5B4-ED77-F6ADCB9741C6}"/>
              </a:ext>
            </a:extLst>
          </p:cNvPr>
          <p:cNvSpPr txBox="1"/>
          <p:nvPr/>
        </p:nvSpPr>
        <p:spPr>
          <a:xfrm>
            <a:off x="4763786" y="2654908"/>
            <a:ext cx="3169209" cy="60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 장정훈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교수님 사례로 설명하는 수업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신뢰보호의 원칙과 자기구속의 원칙의 차이</a:t>
            </a:r>
            <a:endParaRPr lang="ko-KR" altLang="en-US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7815F1-4FE2-466F-F7F8-3799B378B355}"/>
              </a:ext>
            </a:extLst>
          </p:cNvPr>
          <p:cNvSpPr/>
          <p:nvPr/>
        </p:nvSpPr>
        <p:spPr>
          <a:xfrm>
            <a:off x="5100307" y="1249951"/>
            <a:ext cx="2832688" cy="133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709E19-3052-E8A6-70EA-A8045C691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5" y="1291762"/>
            <a:ext cx="2221880" cy="1249807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7556950-CCA7-F5A5-7F3F-52F0FEA104CF}"/>
              </a:ext>
            </a:extLst>
          </p:cNvPr>
          <p:cNvSpPr/>
          <p:nvPr/>
        </p:nvSpPr>
        <p:spPr>
          <a:xfrm rot="5400000">
            <a:off x="6394730" y="1855473"/>
            <a:ext cx="243840" cy="16546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2BF9D-7D34-1507-8BF7-40221C668753}"/>
              </a:ext>
            </a:extLst>
          </p:cNvPr>
          <p:cNvSpPr txBox="1"/>
          <p:nvPr/>
        </p:nvSpPr>
        <p:spPr>
          <a:xfrm>
            <a:off x="642495" y="764678"/>
            <a:ext cx="864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사례로 설명하여 누구나 쉽게 이해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실무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썰로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듣는 형사법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듣다 보면 이해되고 암기되는 수업  </a:t>
            </a: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7E99B52-F5DD-20C7-745D-9BB4D409D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182310"/>
              </p:ext>
            </p:extLst>
          </p:nvPr>
        </p:nvGraphicFramePr>
        <p:xfrm>
          <a:off x="9476174" y="78479"/>
          <a:ext cx="2654422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4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77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9F23D1-669C-50F9-4381-1B8E0AD2B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92000"/>
              </p:ext>
            </p:extLst>
          </p:nvPr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탭 구성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7-8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9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실루엣 이미지 삽입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09798A-8C34-FA67-A5E8-3A262D9F17D6}"/>
              </a:ext>
            </a:extLst>
          </p:cNvPr>
          <p:cNvSpPr/>
          <p:nvPr/>
        </p:nvSpPr>
        <p:spPr>
          <a:xfrm>
            <a:off x="357051" y="304800"/>
            <a:ext cx="2708366" cy="9405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47BC4-A7B8-63B4-6F7E-C4A14D8AA745}"/>
              </a:ext>
            </a:extLst>
          </p:cNvPr>
          <p:cNvSpPr/>
          <p:nvPr/>
        </p:nvSpPr>
        <p:spPr>
          <a:xfrm>
            <a:off x="3444239" y="304800"/>
            <a:ext cx="2708366" cy="9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2A1454-D263-EFF3-783D-69C2F018836A}"/>
              </a:ext>
            </a:extLst>
          </p:cNvPr>
          <p:cNvSpPr/>
          <p:nvPr/>
        </p:nvSpPr>
        <p:spPr>
          <a:xfrm>
            <a:off x="6531428" y="304800"/>
            <a:ext cx="2708366" cy="9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4B18B14-FCBB-641B-553C-C115136AB560}"/>
              </a:ext>
            </a:extLst>
          </p:cNvPr>
          <p:cNvSpPr/>
          <p:nvPr/>
        </p:nvSpPr>
        <p:spPr>
          <a:xfrm>
            <a:off x="252549" y="156754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F5928-0776-B415-A42E-6DB8263F095C}"/>
              </a:ext>
            </a:extLst>
          </p:cNvPr>
          <p:cNvSpPr txBox="1"/>
          <p:nvPr/>
        </p:nvSpPr>
        <p:spPr>
          <a:xfrm>
            <a:off x="503208" y="527577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다수의 합격생 배출</a:t>
            </a:r>
            <a:endParaRPr lang="en-US" altLang="ko-KR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필기 합격자 출신 전문가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2FC91-970D-12A9-BD5E-279268B98C29}"/>
              </a:ext>
            </a:extLst>
          </p:cNvPr>
          <p:cNvSpPr txBox="1"/>
          <p:nvPr/>
        </p:nvSpPr>
        <p:spPr>
          <a:xfrm>
            <a:off x="3565714" y="543215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TEST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D6E4D-4551-AE5C-1639-5AAC3F739AB1}"/>
              </a:ext>
            </a:extLst>
          </p:cNvPr>
          <p:cNvSpPr txBox="1"/>
          <p:nvPr/>
        </p:nvSpPr>
        <p:spPr>
          <a:xfrm>
            <a:off x="6702765" y="543215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자습 관리 프로그램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721432-4E9F-E33B-0D70-9622A301FDFF}"/>
              </a:ext>
            </a:extLst>
          </p:cNvPr>
          <p:cNvSpPr/>
          <p:nvPr/>
        </p:nvSpPr>
        <p:spPr>
          <a:xfrm>
            <a:off x="3323355" y="193581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BBBA5E-E8E7-6818-5A04-87C2D39CE61E}"/>
              </a:ext>
            </a:extLst>
          </p:cNvPr>
          <p:cNvSpPr/>
          <p:nvPr/>
        </p:nvSpPr>
        <p:spPr>
          <a:xfrm>
            <a:off x="6446529" y="170610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AAF523-78A7-B423-A1E2-092AF81935DA}"/>
              </a:ext>
            </a:extLst>
          </p:cNvPr>
          <p:cNvSpPr/>
          <p:nvPr/>
        </p:nvSpPr>
        <p:spPr>
          <a:xfrm>
            <a:off x="357050" y="1483741"/>
            <a:ext cx="8882743" cy="5143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843F7-C35F-B08B-3F0B-DC3417C2FC5E}"/>
              </a:ext>
            </a:extLst>
          </p:cNvPr>
          <p:cNvSpPr txBox="1"/>
          <p:nvPr/>
        </p:nvSpPr>
        <p:spPr>
          <a:xfrm>
            <a:off x="3563304" y="3894234"/>
            <a:ext cx="2314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필기합격자 출신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 전문 담임 배정</a:t>
            </a:r>
            <a:endParaRPr lang="en-US" altLang="ko-KR" sz="1200" b="1" kern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968C69-CE97-DBC0-065B-E0F34F399399}"/>
              </a:ext>
            </a:extLst>
          </p:cNvPr>
          <p:cNvSpPr txBox="1"/>
          <p:nvPr/>
        </p:nvSpPr>
        <p:spPr>
          <a:xfrm>
            <a:off x="1146128" y="4542789"/>
            <a:ext cx="272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필기합격자 출신 담임선생님의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노하우를 그대로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47638-90FD-598E-944A-BC8C68F5EA6D}"/>
              </a:ext>
            </a:extLst>
          </p:cNvPr>
          <p:cNvSpPr txBox="1"/>
          <p:nvPr/>
        </p:nvSpPr>
        <p:spPr>
          <a:xfrm>
            <a:off x="1168934" y="6491335"/>
            <a:ext cx="24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커리큘럼 및 생활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학습 상담 진행</a:t>
            </a:r>
            <a:endParaRPr lang="en-US" altLang="ko-KR" sz="1100" b="1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6CC66D-C104-5D0E-BB38-96AAFE95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1" y="5136080"/>
            <a:ext cx="1976310" cy="1285184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5DD16954-D921-BDDF-0636-0237FB67A575}"/>
              </a:ext>
            </a:extLst>
          </p:cNvPr>
          <p:cNvSpPr/>
          <p:nvPr/>
        </p:nvSpPr>
        <p:spPr>
          <a:xfrm>
            <a:off x="6152605" y="2897866"/>
            <a:ext cx="2314788" cy="862770"/>
          </a:xfrm>
          <a:prstGeom prst="wedgeEllipseCallout">
            <a:avLst>
              <a:gd name="adj1" fmla="val -63345"/>
              <a:gd name="adj2" fmla="val 251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F150B5AF-CACD-6AE0-12AD-39E45A414CD5}"/>
              </a:ext>
            </a:extLst>
          </p:cNvPr>
          <p:cNvSpPr/>
          <p:nvPr/>
        </p:nvSpPr>
        <p:spPr>
          <a:xfrm>
            <a:off x="1307738" y="1496010"/>
            <a:ext cx="2314788" cy="862770"/>
          </a:xfrm>
          <a:prstGeom prst="wedgeEllipseCallout">
            <a:avLst>
              <a:gd name="adj1" fmla="val 57044"/>
              <a:gd name="adj2" fmla="val 2212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1F0B281F-77CD-FB71-A48F-01650C3F6D8D}"/>
              </a:ext>
            </a:extLst>
          </p:cNvPr>
          <p:cNvSpPr/>
          <p:nvPr/>
        </p:nvSpPr>
        <p:spPr>
          <a:xfrm>
            <a:off x="872201" y="2843142"/>
            <a:ext cx="2314788" cy="862770"/>
          </a:xfrm>
          <a:prstGeom prst="wedgeEllipseCallout">
            <a:avLst>
              <a:gd name="adj1" fmla="val 55163"/>
              <a:gd name="adj2" fmla="val -3742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6A3C0-6C61-4581-747B-C1CA56AC91F0}"/>
              </a:ext>
            </a:extLst>
          </p:cNvPr>
          <p:cNvSpPr txBox="1"/>
          <p:nvPr/>
        </p:nvSpPr>
        <p:spPr>
          <a:xfrm>
            <a:off x="6218010" y="3095700"/>
            <a:ext cx="2314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힘들거나 계획 세우는 부분이 어려울 때 상담해주시고 하나라도 더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도와주시려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노력하신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담임쌤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!!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쵝오였습니다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!!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E6388-C227-9C95-FC1A-C6C381709695}"/>
              </a:ext>
            </a:extLst>
          </p:cNvPr>
          <p:cNvSpPr txBox="1"/>
          <p:nvPr/>
        </p:nvSpPr>
        <p:spPr>
          <a:xfrm>
            <a:off x="930318" y="2959570"/>
            <a:ext cx="23147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공부가 잘 안되거나 지금 하고 있는 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방향이 맞는지 답답하고 궁금할 때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옳은 방향으로 나아갈 수 있고 포기하지 않게 상담해 주셔서 감사했어요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792E68-6AA9-1301-83BF-F450B49FD3D4}"/>
              </a:ext>
            </a:extLst>
          </p:cNvPr>
          <p:cNvSpPr txBox="1"/>
          <p:nvPr/>
        </p:nvSpPr>
        <p:spPr>
          <a:xfrm>
            <a:off x="1248516" y="1662444"/>
            <a:ext cx="2314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담임쌤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덕분에 수험기간 동안 흔들리지 않고 멘탈 부여잡으며 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공부할 수 있었습니다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60DD3486-3736-47A5-F69A-EECF2639D857}"/>
              </a:ext>
            </a:extLst>
          </p:cNvPr>
          <p:cNvSpPr/>
          <p:nvPr/>
        </p:nvSpPr>
        <p:spPr>
          <a:xfrm>
            <a:off x="6218263" y="1530319"/>
            <a:ext cx="2314788" cy="862770"/>
          </a:xfrm>
          <a:prstGeom prst="wedgeEllipseCallout">
            <a:avLst>
              <a:gd name="adj1" fmla="val -63345"/>
              <a:gd name="adj2" fmla="val 251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A9922-F0A4-929E-7D41-B81AA8CB13B6}"/>
              </a:ext>
            </a:extLst>
          </p:cNvPr>
          <p:cNvSpPr txBox="1"/>
          <p:nvPr/>
        </p:nvSpPr>
        <p:spPr>
          <a:xfrm>
            <a:off x="6150254" y="1662444"/>
            <a:ext cx="2314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슬럼프 조언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남은 기간동안 공부할 방향성과 나태해지지 않게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도와주셔서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감사했어요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- 23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차 합격생 김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OO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E344CA-B05B-5F77-A5C4-FF198E9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56" y="1786988"/>
            <a:ext cx="1812510" cy="2019199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DB7968ED-0A0F-07ED-5534-0339D1E02660}"/>
              </a:ext>
            </a:extLst>
          </p:cNvPr>
          <p:cNvSpPr/>
          <p:nvPr/>
        </p:nvSpPr>
        <p:spPr>
          <a:xfrm>
            <a:off x="4153311" y="1727098"/>
            <a:ext cx="226423" cy="200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6622B5-CF4B-3FE8-DF22-C38312C755A1}"/>
              </a:ext>
            </a:extLst>
          </p:cNvPr>
          <p:cNvSpPr txBox="1"/>
          <p:nvPr/>
        </p:nvSpPr>
        <p:spPr>
          <a:xfrm>
            <a:off x="5297759" y="4621782"/>
            <a:ext cx="2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합격생의 노하우 까지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C43FFD-C7A2-AC1A-32AE-F41EFB09C732}"/>
              </a:ext>
            </a:extLst>
          </p:cNvPr>
          <p:cNvSpPr txBox="1"/>
          <p:nvPr/>
        </p:nvSpPr>
        <p:spPr>
          <a:xfrm>
            <a:off x="5297759" y="6491335"/>
            <a:ext cx="24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합격자 간담회</a:t>
            </a:r>
            <a:endParaRPr lang="en-US" altLang="ko-KR" sz="1100" b="1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42" name="더하기 기호 41">
            <a:extLst>
              <a:ext uri="{FF2B5EF4-FFF2-40B4-BE49-F238E27FC236}">
                <a16:creationId xmlns:a16="http://schemas.microsoft.com/office/drawing/2014/main" id="{95508579-D0D7-B45B-C9E5-BAD8EBB7FFAC}"/>
              </a:ext>
            </a:extLst>
          </p:cNvPr>
          <p:cNvSpPr/>
          <p:nvPr/>
        </p:nvSpPr>
        <p:spPr>
          <a:xfrm>
            <a:off x="4019747" y="5225834"/>
            <a:ext cx="1105676" cy="1105676"/>
          </a:xfrm>
          <a:prstGeom prst="mathPlus">
            <a:avLst>
              <a:gd name="adj1" fmla="val 10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C531BFC-BFE2-93F8-9197-0515C2E80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13" y="5077551"/>
            <a:ext cx="1980273" cy="13201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B07843E-D2A3-0BDB-7B97-821836A51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59" y="5003456"/>
            <a:ext cx="1980273" cy="1320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AB0073-7660-FEC4-B781-3078C834F439}"/>
              </a:ext>
            </a:extLst>
          </p:cNvPr>
          <p:cNvSpPr txBox="1"/>
          <p:nvPr/>
        </p:nvSpPr>
        <p:spPr>
          <a:xfrm>
            <a:off x="10357338" y="34290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0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B16F6F-DB8F-8738-77FE-24B7C2A77F89}"/>
              </a:ext>
            </a:extLst>
          </p:cNvPr>
          <p:cNvSpPr/>
          <p:nvPr/>
        </p:nvSpPr>
        <p:spPr>
          <a:xfrm>
            <a:off x="320004" y="2639779"/>
            <a:ext cx="8978536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전날 배운 과목 빠짐없이 그리고 헷갈리는 내용 없이 완벽하게 점검</a:t>
            </a:r>
            <a:endParaRPr lang="en-US" altLang="ko-KR" sz="1200" dirty="0"/>
          </a:p>
          <a:p>
            <a:pPr algn="r"/>
            <a:r>
              <a:rPr lang="ko-KR" altLang="en-US" sz="1200" dirty="0"/>
              <a:t>기출 선지 학습하듯 매일 복습 </a:t>
            </a:r>
            <a:r>
              <a:rPr lang="en-US" altLang="ko-KR" sz="1200" dirty="0"/>
              <a:t>O.X 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4A76E9-EEE5-1E7B-D277-3F8D654B446B}"/>
              </a:ext>
            </a:extLst>
          </p:cNvPr>
          <p:cNvSpPr/>
          <p:nvPr/>
        </p:nvSpPr>
        <p:spPr>
          <a:xfrm>
            <a:off x="3589829" y="3380324"/>
            <a:ext cx="5708712" cy="1347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회독</a:t>
            </a:r>
            <a:r>
              <a:rPr lang="en-US" altLang="ko-KR" sz="1200" dirty="0"/>
              <a:t> </a:t>
            </a:r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 교수진의 강의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2FEAD-45F5-9540-8411-F65826C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2" y="3387653"/>
            <a:ext cx="2336414" cy="1411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C0551BF-2E73-D038-1DCF-74CF040BFFAE}"/>
              </a:ext>
            </a:extLst>
          </p:cNvPr>
          <p:cNvSpPr/>
          <p:nvPr/>
        </p:nvSpPr>
        <p:spPr>
          <a:xfrm>
            <a:off x="353578" y="3083007"/>
            <a:ext cx="1134631" cy="103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182AC102-A943-A1D8-3B39-BD64DA5243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2145" y="3110633"/>
            <a:ext cx="341830" cy="7297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4921A6-BA2D-B240-46E8-10A237D038A5}"/>
              </a:ext>
            </a:extLst>
          </p:cNvPr>
          <p:cNvSpPr txBox="1"/>
          <p:nvPr/>
        </p:nvSpPr>
        <p:spPr>
          <a:xfrm>
            <a:off x="3681512" y="3561934"/>
            <a:ext cx="56170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매일 진행하는 복습 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O.X 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테스트는 전날 배운 내용을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정확하게 이해하고 암기했는지 체크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할 수 있는 문제로 구성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헷갈릴 수 있는 지문을 정확하게 맞출 수 있도록 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학습 능력을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높일 수 있는 최적의 문제로 구성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4DB58-BB35-E8D0-1FC7-1DA56F309CF2}"/>
              </a:ext>
            </a:extLst>
          </p:cNvPr>
          <p:cNvSpPr txBox="1"/>
          <p:nvPr/>
        </p:nvSpPr>
        <p:spPr>
          <a:xfrm>
            <a:off x="2195802" y="3286044"/>
            <a:ext cx="106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이미지 확대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909FA0C-5085-A80D-21C9-B5EE37C18FA7}"/>
              </a:ext>
            </a:extLst>
          </p:cNvPr>
          <p:cNvSpPr/>
          <p:nvPr/>
        </p:nvSpPr>
        <p:spPr>
          <a:xfrm rot="10800000">
            <a:off x="2749346" y="4896033"/>
            <a:ext cx="4385734" cy="32552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08C20-0B37-F84F-6417-C17A0DE473B4}"/>
              </a:ext>
            </a:extLst>
          </p:cNvPr>
          <p:cNvSpPr txBox="1"/>
          <p:nvPr/>
        </p:nvSpPr>
        <p:spPr>
          <a:xfrm>
            <a:off x="425460" y="2749599"/>
            <a:ext cx="2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① 매일 복습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OX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A0DAA32-007D-AD77-BF8C-B57BFE6782D0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66E531-2E10-4742-2594-CED75D89F528}"/>
              </a:ext>
            </a:extLst>
          </p:cNvPr>
          <p:cNvSpPr txBox="1"/>
          <p:nvPr/>
        </p:nvSpPr>
        <p:spPr>
          <a:xfrm>
            <a:off x="10357338" y="34290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69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AFB29-F616-571F-6F4A-9CC784596942}"/>
              </a:ext>
            </a:extLst>
          </p:cNvPr>
          <p:cNvSpPr/>
          <p:nvPr/>
        </p:nvSpPr>
        <p:spPr>
          <a:xfrm>
            <a:off x="234714" y="203521"/>
            <a:ext cx="8990402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최고 </a:t>
            </a:r>
            <a:r>
              <a:rPr lang="ko-KR" altLang="en-US" sz="1200" dirty="0" err="1"/>
              <a:t>오답율</a:t>
            </a:r>
            <a:r>
              <a:rPr lang="ko-KR" altLang="en-US" sz="1200" dirty="0"/>
              <a:t> 문제 다시 보기</a:t>
            </a:r>
            <a:r>
              <a:rPr lang="en-US" altLang="ko-KR" sz="1200" dirty="0"/>
              <a:t>! / </a:t>
            </a:r>
            <a:r>
              <a:rPr lang="ko-KR" altLang="en-US" sz="1200" dirty="0"/>
              <a:t>약점</a:t>
            </a:r>
            <a:r>
              <a:rPr lang="en-US" altLang="ko-KR" sz="1200" dirty="0"/>
              <a:t>Part </a:t>
            </a:r>
            <a:r>
              <a:rPr lang="ko-KR" altLang="en-US" sz="1200" dirty="0"/>
              <a:t>신규 문항으로 반복 회독</a:t>
            </a:r>
            <a:endParaRPr lang="en-US" altLang="ko-KR" sz="1200" dirty="0"/>
          </a:p>
          <a:p>
            <a:pPr algn="r"/>
            <a:r>
              <a:rPr lang="ko-KR" altLang="en-US" sz="1200" dirty="0"/>
              <a:t>약점 회독 프로그램 진행</a:t>
            </a:r>
            <a:r>
              <a:rPr lang="en-US" altLang="ko-KR" sz="1200" dirty="0"/>
              <a:t>(2</a:t>
            </a:r>
            <a:r>
              <a:rPr lang="ko-KR" altLang="en-US" sz="1200" dirty="0"/>
              <a:t>주차</a:t>
            </a:r>
            <a:r>
              <a:rPr lang="en-US" altLang="ko-KR" sz="1200" dirty="0"/>
              <a:t>,4</a:t>
            </a:r>
            <a:r>
              <a:rPr lang="ko-KR" altLang="en-US" sz="1200" dirty="0"/>
              <a:t>주차</a:t>
            </a:r>
            <a:r>
              <a:rPr lang="en-US" altLang="ko-KR" sz="1200" dirty="0"/>
              <a:t>,6</a:t>
            </a:r>
            <a:r>
              <a:rPr lang="ko-KR" altLang="en-US" sz="1200" dirty="0"/>
              <a:t>주차</a:t>
            </a:r>
            <a:r>
              <a:rPr lang="en-US" altLang="ko-KR" sz="1200" dirty="0"/>
              <a:t>,8</a:t>
            </a:r>
            <a:r>
              <a:rPr lang="ko-KR" altLang="en-US" sz="1200" dirty="0"/>
              <a:t>주차 진행</a:t>
            </a:r>
            <a:r>
              <a:rPr lang="en-US" altLang="ko-KR" sz="12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92ADB0-1B9B-F984-E1D2-561D7F345551}"/>
              </a:ext>
            </a:extLst>
          </p:cNvPr>
          <p:cNvSpPr/>
          <p:nvPr/>
        </p:nvSpPr>
        <p:spPr>
          <a:xfrm>
            <a:off x="4963946" y="1185789"/>
            <a:ext cx="4294666" cy="1515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회독</a:t>
            </a:r>
            <a:r>
              <a:rPr lang="en-US" altLang="ko-KR" sz="1200" dirty="0"/>
              <a:t> </a:t>
            </a:r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 교수진의 강의</a:t>
            </a:r>
            <a:endParaRPr lang="en-US" altLang="ko-KR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A7E5723-39D8-630E-4E49-DCF5DDCFE652}"/>
              </a:ext>
            </a:extLst>
          </p:cNvPr>
          <p:cNvSpPr/>
          <p:nvPr/>
        </p:nvSpPr>
        <p:spPr>
          <a:xfrm rot="10800000">
            <a:off x="2711573" y="3472253"/>
            <a:ext cx="4385734" cy="37253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64A9D-C3C3-AA19-55F1-1470F1AB5BCA}"/>
              </a:ext>
            </a:extLst>
          </p:cNvPr>
          <p:cNvSpPr txBox="1"/>
          <p:nvPr/>
        </p:nvSpPr>
        <p:spPr>
          <a:xfrm>
            <a:off x="5457650" y="1547159"/>
            <a:ext cx="3307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매일 진행한 복습 테스트에서 </a:t>
            </a:r>
            <a:r>
              <a:rPr lang="ko-KR" altLang="en-US" sz="1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오답률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높은 문항 </a:t>
            </a:r>
            <a:endParaRPr lang="en-US" altLang="ko-KR" sz="1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이와 유사한 기출 문제로 구성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된 약점체크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pPr algn="ctr"/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 typeface="Wingdings" panose="05000000000000000000" pitchFamily="2" charset="2"/>
              <a:buChar char="à"/>
            </a:pP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틀린 문제도 다시 체크하여 완벽하게 내 것으로 만들자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653EC5-8A22-A75C-3761-EDEFC671539B}"/>
              </a:ext>
            </a:extLst>
          </p:cNvPr>
          <p:cNvSpPr txBox="1"/>
          <p:nvPr/>
        </p:nvSpPr>
        <p:spPr>
          <a:xfrm>
            <a:off x="117159" y="1197276"/>
            <a:ext cx="114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1.  </a:t>
            </a: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매일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O.X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D05CC-D96F-8427-7AB8-7A1361878A16}"/>
              </a:ext>
            </a:extLst>
          </p:cNvPr>
          <p:cNvSpPr txBox="1"/>
          <p:nvPr/>
        </p:nvSpPr>
        <p:spPr>
          <a:xfrm>
            <a:off x="1392470" y="1132872"/>
            <a:ext cx="18140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2.  </a:t>
            </a:r>
          </a:p>
          <a:p>
            <a:pPr algn="ctr"/>
            <a:r>
              <a:rPr lang="ko-KR" altLang="en-US" sz="1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오답률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상위 문항 선별 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 기출문제 선별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FB565-CFC2-3A5C-3E45-971D3741D071}"/>
              </a:ext>
            </a:extLst>
          </p:cNvPr>
          <p:cNvSpPr txBox="1"/>
          <p:nvPr/>
        </p:nvSpPr>
        <p:spPr>
          <a:xfrm>
            <a:off x="3090367" y="1120332"/>
            <a:ext cx="18140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3.  </a:t>
            </a: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약점 체크 문항으로 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완벽한 복습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054B9F0A-BA95-52E5-D89C-47521B0B6881}"/>
              </a:ext>
            </a:extLst>
          </p:cNvPr>
          <p:cNvSpPr/>
          <p:nvPr/>
        </p:nvSpPr>
        <p:spPr>
          <a:xfrm>
            <a:off x="1275448" y="1285262"/>
            <a:ext cx="140714" cy="297017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D7DE5052-AF3B-DA4D-CA80-559FD6A10CC6}"/>
              </a:ext>
            </a:extLst>
          </p:cNvPr>
          <p:cNvSpPr/>
          <p:nvPr/>
        </p:nvSpPr>
        <p:spPr>
          <a:xfrm>
            <a:off x="3209367" y="1288537"/>
            <a:ext cx="140714" cy="297017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13317-F49B-9F01-A99E-D96F8C1B8B66}"/>
              </a:ext>
            </a:extLst>
          </p:cNvPr>
          <p:cNvGrpSpPr/>
          <p:nvPr/>
        </p:nvGrpSpPr>
        <p:grpSpPr>
          <a:xfrm>
            <a:off x="61403" y="1959056"/>
            <a:ext cx="1542507" cy="1129694"/>
            <a:chOff x="181790" y="1952317"/>
            <a:chExt cx="1731696" cy="11624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5E24042-02B1-DEAE-1784-ECF3CC995B3B}"/>
                </a:ext>
              </a:extLst>
            </p:cNvPr>
            <p:cNvGrpSpPr/>
            <p:nvPr/>
          </p:nvGrpSpPr>
          <p:grpSpPr>
            <a:xfrm>
              <a:off x="181790" y="1962513"/>
              <a:ext cx="1115182" cy="1142571"/>
              <a:chOff x="181790" y="1962513"/>
              <a:chExt cx="1115182" cy="114257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6BFABA-F6AE-7873-CF80-754CD044FE6C}"/>
                  </a:ext>
                </a:extLst>
              </p:cNvPr>
              <p:cNvSpPr/>
              <p:nvPr/>
            </p:nvSpPr>
            <p:spPr>
              <a:xfrm rot="20760528">
                <a:off x="326718" y="1962513"/>
                <a:ext cx="921263" cy="1142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5F6C13-CB29-A7B2-7E90-23E9956C5D31}"/>
                  </a:ext>
                </a:extLst>
              </p:cNvPr>
              <p:cNvSpPr txBox="1"/>
              <p:nvPr/>
            </p:nvSpPr>
            <p:spPr>
              <a:xfrm rot="20706574">
                <a:off x="181790" y="1983729"/>
                <a:ext cx="1115182" cy="28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b="1" dirty="0">
                    <a:latin typeface="+mj-ea"/>
                    <a:ea typeface="+mj-ea"/>
                  </a:rPr>
                  <a:t>형사법 </a:t>
                </a:r>
                <a:r>
                  <a:rPr lang="en-US" altLang="ko-KR" sz="600" b="1" dirty="0">
                    <a:latin typeface="+mj-ea"/>
                    <a:ea typeface="+mj-ea"/>
                  </a:rPr>
                  <a:t>01</a:t>
                </a:r>
                <a:r>
                  <a:rPr lang="ko-KR" altLang="en-US" sz="600" b="1" dirty="0">
                    <a:latin typeface="+mj-ea"/>
                    <a:ea typeface="+mj-ea"/>
                  </a:rPr>
                  <a:t>회</a:t>
                </a:r>
                <a:endParaRPr lang="en-US" altLang="ko-KR" sz="600" b="1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600" b="1" dirty="0">
                    <a:latin typeface="+mj-ea"/>
                    <a:ea typeface="+mj-ea"/>
                  </a:rPr>
                  <a:t>기본이론</a:t>
                </a:r>
                <a:r>
                  <a:rPr lang="en-US" altLang="ko-KR" sz="600" b="1" dirty="0">
                    <a:latin typeface="+mj-ea"/>
                    <a:ea typeface="+mj-ea"/>
                  </a:rPr>
                  <a:t>OX</a:t>
                </a:r>
                <a:r>
                  <a:rPr lang="ko-KR" altLang="en-US" sz="600" b="1" dirty="0">
                    <a:latin typeface="+mj-ea"/>
                    <a:ea typeface="+mj-ea"/>
                  </a:rPr>
                  <a:t>복습자료</a:t>
                </a: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70016AF-C024-39D3-A7C1-E963D60A4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5367">
                <a:off x="608888" y="2925336"/>
                <a:ext cx="602300" cy="90935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86AEBD8-AE9E-A127-ADA4-BB9D49E85A8F}"/>
                </a:ext>
              </a:extLst>
            </p:cNvPr>
            <p:cNvSpPr/>
            <p:nvPr/>
          </p:nvSpPr>
          <p:spPr>
            <a:xfrm rot="21278746">
              <a:off x="470657" y="1972147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257494-74C6-CA93-14C3-77CF44E21520}"/>
                </a:ext>
              </a:extLst>
            </p:cNvPr>
            <p:cNvSpPr txBox="1"/>
            <p:nvPr/>
          </p:nvSpPr>
          <p:spPr>
            <a:xfrm rot="21283791">
              <a:off x="388282" y="2025469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FC17FD1-2E8C-019A-6E25-8A426C2C1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32584">
              <a:off x="658494" y="2966747"/>
              <a:ext cx="602300" cy="909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1448F3-5124-59CE-9B45-44DA4E3A3835}"/>
                </a:ext>
              </a:extLst>
            </p:cNvPr>
            <p:cNvSpPr/>
            <p:nvPr/>
          </p:nvSpPr>
          <p:spPr>
            <a:xfrm>
              <a:off x="639847" y="1952317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C8985E-4E1A-3C69-4DFC-B8463090AE2C}"/>
                </a:ext>
              </a:extLst>
            </p:cNvPr>
            <p:cNvSpPr txBox="1"/>
            <p:nvPr/>
          </p:nvSpPr>
          <p:spPr>
            <a:xfrm>
              <a:off x="563799" y="1990764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B8F0434-5E46-4BD5-C3C5-7863AA59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8793">
              <a:off x="795341" y="2942295"/>
              <a:ext cx="602300" cy="9093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88FEF95-B18D-3A42-55DB-A907BEFC500F}"/>
                </a:ext>
              </a:extLst>
            </p:cNvPr>
            <p:cNvSpPr/>
            <p:nvPr/>
          </p:nvSpPr>
          <p:spPr>
            <a:xfrm rot="436390">
              <a:off x="821232" y="1969638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FB67F2-0BCE-7805-D5BA-E00F62AC8898}"/>
                </a:ext>
              </a:extLst>
            </p:cNvPr>
            <p:cNvSpPr txBox="1"/>
            <p:nvPr/>
          </p:nvSpPr>
          <p:spPr>
            <a:xfrm rot="451564">
              <a:off x="798304" y="2050280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1ABEEAC-D075-A21D-4728-3972CE99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0357">
              <a:off x="899891" y="2982374"/>
              <a:ext cx="602300" cy="90935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0DCAA55-378B-1FF1-A96A-E94540D3E53A}"/>
              </a:ext>
            </a:extLst>
          </p:cNvPr>
          <p:cNvCxnSpPr/>
          <p:nvPr/>
        </p:nvCxnSpPr>
        <p:spPr>
          <a:xfrm>
            <a:off x="3437442" y="2662287"/>
            <a:ext cx="1201102" cy="168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A973C7D-57B2-0A2D-30D1-1AD0DCCB4091}"/>
              </a:ext>
            </a:extLst>
          </p:cNvPr>
          <p:cNvCxnSpPr/>
          <p:nvPr/>
        </p:nvCxnSpPr>
        <p:spPr>
          <a:xfrm>
            <a:off x="3437442" y="1908137"/>
            <a:ext cx="0" cy="84540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0759B69-7A13-4F54-CF0B-9D691737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10" y="1995358"/>
            <a:ext cx="923667" cy="4799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F01E98-F55F-D8D0-EE8C-E7EFDA01D0FF}"/>
              </a:ext>
            </a:extLst>
          </p:cNvPr>
          <p:cNvSpPr txBox="1"/>
          <p:nvPr/>
        </p:nvSpPr>
        <p:spPr>
          <a:xfrm>
            <a:off x="3322113" y="2760541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약점 체크 문항으로 </a:t>
            </a:r>
            <a:endParaRPr lang="en-US" altLang="ko-KR" sz="900" dirty="0"/>
          </a:p>
          <a:p>
            <a:pPr algn="ctr"/>
            <a:r>
              <a:rPr lang="ko-KR" altLang="en-US" sz="900" dirty="0"/>
              <a:t>내 실력 상승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BB5C22-F794-73A9-4D8C-4651B0C844B0}"/>
              </a:ext>
            </a:extLst>
          </p:cNvPr>
          <p:cNvSpPr/>
          <p:nvPr/>
        </p:nvSpPr>
        <p:spPr>
          <a:xfrm>
            <a:off x="607293" y="2391132"/>
            <a:ext cx="823298" cy="53812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로 구부러짐 41">
            <a:extLst>
              <a:ext uri="{FF2B5EF4-FFF2-40B4-BE49-F238E27FC236}">
                <a16:creationId xmlns:a16="http://schemas.microsoft.com/office/drawing/2014/main" id="{E87E55BA-6FD4-B7A6-3465-648DEDF8FF9B}"/>
              </a:ext>
            </a:extLst>
          </p:cNvPr>
          <p:cNvSpPr/>
          <p:nvPr/>
        </p:nvSpPr>
        <p:spPr>
          <a:xfrm rot="21038983">
            <a:off x="1311895" y="2336029"/>
            <a:ext cx="841153" cy="209026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B455F9-90A6-8CC2-1F01-F6B6F5C3A63D}"/>
              </a:ext>
            </a:extLst>
          </p:cNvPr>
          <p:cNvSpPr/>
          <p:nvPr/>
        </p:nvSpPr>
        <p:spPr>
          <a:xfrm>
            <a:off x="2056663" y="1997016"/>
            <a:ext cx="851617" cy="11248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1D81939D-0208-8788-BA4C-F293053C576B}"/>
              </a:ext>
            </a:extLst>
          </p:cNvPr>
          <p:cNvGrpSpPr/>
          <p:nvPr/>
        </p:nvGrpSpPr>
        <p:grpSpPr>
          <a:xfrm>
            <a:off x="616225" y="2696975"/>
            <a:ext cx="198177" cy="233359"/>
            <a:chOff x="1058852" y="892796"/>
            <a:chExt cx="1431990" cy="143199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60544289-FA3F-82BF-BE1B-59CE93F2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70F833B1-79F6-9D22-7DAF-038722618975}"/>
              </a:ext>
            </a:extLst>
          </p:cNvPr>
          <p:cNvGrpSpPr/>
          <p:nvPr/>
        </p:nvGrpSpPr>
        <p:grpSpPr>
          <a:xfrm>
            <a:off x="576922" y="2576080"/>
            <a:ext cx="255735" cy="45719"/>
            <a:chOff x="4038095" y="3373852"/>
            <a:chExt cx="1676630" cy="44598"/>
          </a:xfrm>
        </p:grpSpPr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4D0DED33-2E61-B075-84C5-E2DCE6CC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D052EFE0-B7FE-2A26-0E14-3F12A5953B0B}"/>
              </a:ext>
            </a:extLst>
          </p:cNvPr>
          <p:cNvGrpSpPr/>
          <p:nvPr/>
        </p:nvGrpSpPr>
        <p:grpSpPr>
          <a:xfrm>
            <a:off x="1017769" y="2851240"/>
            <a:ext cx="255735" cy="45719"/>
            <a:chOff x="4038095" y="3373852"/>
            <a:chExt cx="1676630" cy="44598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9C7AF1AF-C496-188E-378F-A36704A05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26AE9A59-83C1-1635-B9F3-49A925B231E1}"/>
              </a:ext>
            </a:extLst>
          </p:cNvPr>
          <p:cNvGrpSpPr/>
          <p:nvPr/>
        </p:nvGrpSpPr>
        <p:grpSpPr>
          <a:xfrm>
            <a:off x="1012658" y="2639331"/>
            <a:ext cx="255735" cy="45719"/>
            <a:chOff x="4038095" y="3373852"/>
            <a:chExt cx="1676630" cy="44598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67C1D55A-B0FE-16DD-8560-8906AD67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ACCE544F-F72B-E886-4B08-C2251E83A139}"/>
              </a:ext>
            </a:extLst>
          </p:cNvPr>
          <p:cNvGrpSpPr/>
          <p:nvPr/>
        </p:nvGrpSpPr>
        <p:grpSpPr>
          <a:xfrm>
            <a:off x="1030714" y="2333578"/>
            <a:ext cx="198177" cy="227441"/>
            <a:chOff x="1058852" y="892796"/>
            <a:chExt cx="1431990" cy="1431990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753679B0-8B7A-1EF5-D5D5-8789F1A8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FAC2AF79-D3A4-3342-FDB8-F47EC768D29A}"/>
              </a:ext>
            </a:extLst>
          </p:cNvPr>
          <p:cNvGrpSpPr/>
          <p:nvPr/>
        </p:nvGrpSpPr>
        <p:grpSpPr>
          <a:xfrm>
            <a:off x="668672" y="2258709"/>
            <a:ext cx="198177" cy="227441"/>
            <a:chOff x="1058852" y="892796"/>
            <a:chExt cx="1431990" cy="1431990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34255B8D-992A-42C0-8E82-96C90E0C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776BDAE-C3BC-2B8E-63F9-0D6DEDBF9C8B}"/>
              </a:ext>
            </a:extLst>
          </p:cNvPr>
          <p:cNvSpPr txBox="1"/>
          <p:nvPr/>
        </p:nvSpPr>
        <p:spPr>
          <a:xfrm>
            <a:off x="1775560" y="2294211"/>
            <a:ext cx="141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오답률</a:t>
            </a:r>
            <a:r>
              <a:rPr lang="ko-KR" altLang="en-US" sz="900" dirty="0"/>
              <a:t> 상위</a:t>
            </a:r>
            <a:endParaRPr lang="en-US" altLang="ko-KR" sz="900" dirty="0"/>
          </a:p>
          <a:p>
            <a:pPr algn="ctr"/>
            <a:r>
              <a:rPr lang="ko-KR" altLang="en-US" sz="900" dirty="0"/>
              <a:t>문항 선별 </a:t>
            </a:r>
            <a:endParaRPr lang="en-US" altLang="ko-KR" sz="900" dirty="0"/>
          </a:p>
          <a:p>
            <a:pPr algn="ctr"/>
            <a:r>
              <a:rPr lang="en-US" altLang="ko-KR" sz="900" dirty="0"/>
              <a:t>+</a:t>
            </a:r>
          </a:p>
          <a:p>
            <a:pPr algn="ctr"/>
            <a:r>
              <a:rPr lang="ko-KR" altLang="en-US" sz="900" dirty="0"/>
              <a:t>유사 기출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1CCD56-CC47-1417-0AEA-933FEC2FBB0E}"/>
              </a:ext>
            </a:extLst>
          </p:cNvPr>
          <p:cNvSpPr txBox="1"/>
          <p:nvPr/>
        </p:nvSpPr>
        <p:spPr>
          <a:xfrm>
            <a:off x="1794319" y="2014229"/>
            <a:ext cx="1419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&lt;</a:t>
            </a:r>
            <a:r>
              <a:rPr lang="ko-KR" altLang="en-US" sz="900" b="1" dirty="0"/>
              <a:t>약점 체크</a:t>
            </a:r>
            <a:r>
              <a:rPr lang="en-US" altLang="ko-KR" sz="900" b="1" dirty="0"/>
              <a:t>&gt;</a:t>
            </a:r>
            <a:endParaRPr lang="ko-KR" altLang="en-US" sz="9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C3D6B4F-A567-8D67-557F-A9BAF9811E2A}"/>
              </a:ext>
            </a:extLst>
          </p:cNvPr>
          <p:cNvCxnSpPr>
            <a:cxnSpLocks/>
            <a:stCxn id="54" idx="1"/>
            <a:endCxn id="33" idx="0"/>
          </p:cNvCxnSpPr>
          <p:nvPr/>
        </p:nvCxnSpPr>
        <p:spPr>
          <a:xfrm flipH="1">
            <a:off x="974434" y="2447299"/>
            <a:ext cx="56280" cy="51313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A9E1B2DB-FB7F-1517-81C1-71B37414F5A0}"/>
              </a:ext>
            </a:extLst>
          </p:cNvPr>
          <p:cNvSpPr/>
          <p:nvPr/>
        </p:nvSpPr>
        <p:spPr>
          <a:xfrm rot="21038983">
            <a:off x="2916432" y="2225024"/>
            <a:ext cx="711057" cy="209026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EC7B5B-B7CC-0BC4-BC2A-F3B8201F12E0}"/>
              </a:ext>
            </a:extLst>
          </p:cNvPr>
          <p:cNvSpPr/>
          <p:nvPr/>
        </p:nvSpPr>
        <p:spPr>
          <a:xfrm>
            <a:off x="234715" y="4055683"/>
            <a:ext cx="9045462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반 범위</a:t>
            </a:r>
            <a:r>
              <a:rPr lang="en-US" altLang="ko-KR" sz="1200" dirty="0"/>
              <a:t>/</a:t>
            </a:r>
            <a:r>
              <a:rPr lang="ko-KR" altLang="en-US" sz="1200" dirty="0"/>
              <a:t>전 범위 모의고사를 통한 실력 점검 </a:t>
            </a:r>
            <a:r>
              <a:rPr lang="en-US" altLang="ko-KR" sz="1200" dirty="0"/>
              <a:t>/ </a:t>
            </a:r>
            <a:r>
              <a:rPr lang="ko-KR" altLang="en-US" sz="1200" dirty="0"/>
              <a:t>실전 훈련 </a:t>
            </a:r>
            <a:r>
              <a:rPr lang="en-US" altLang="ko-KR" sz="1200" dirty="0"/>
              <a:t>(4</a:t>
            </a:r>
            <a:r>
              <a:rPr lang="ko-KR" altLang="en-US" sz="1200" dirty="0"/>
              <a:t>주차</a:t>
            </a:r>
            <a:r>
              <a:rPr lang="en-US" altLang="ko-KR" sz="1200" dirty="0"/>
              <a:t>,8</a:t>
            </a:r>
            <a:r>
              <a:rPr lang="ko-KR" altLang="en-US" sz="1200" dirty="0"/>
              <a:t>주차 진행</a:t>
            </a:r>
            <a:r>
              <a:rPr lang="en-US" altLang="ko-KR" sz="1200" dirty="0"/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FCC1A4-3F31-0BCF-51D3-7C35EDDE6319}"/>
              </a:ext>
            </a:extLst>
          </p:cNvPr>
          <p:cNvSpPr txBox="1"/>
          <p:nvPr/>
        </p:nvSpPr>
        <p:spPr>
          <a:xfrm>
            <a:off x="3290917" y="5354840"/>
            <a:ext cx="42946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과목 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 교수님들이 직접 출제하는 문제로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그동안 배운 내용을 정리하며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위치 파악 </a:t>
            </a:r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실전 경험 쌓기</a:t>
            </a:r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F09279C-20DF-2D95-C45B-318B170A1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263" y="5010625"/>
            <a:ext cx="1429395" cy="89446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1F1D433-1F8C-3B70-7598-F29A95D3A06E}"/>
              </a:ext>
            </a:extLst>
          </p:cNvPr>
          <p:cNvSpPr txBox="1"/>
          <p:nvPr/>
        </p:nvSpPr>
        <p:spPr>
          <a:xfrm>
            <a:off x="967800" y="5457488"/>
            <a:ext cx="122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모의고사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삽입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1EAF8E-3AA3-65F1-2D67-F0E98CEAD444}"/>
              </a:ext>
            </a:extLst>
          </p:cNvPr>
          <p:cNvSpPr/>
          <p:nvPr/>
        </p:nvSpPr>
        <p:spPr>
          <a:xfrm rot="805386">
            <a:off x="1113651" y="4971160"/>
            <a:ext cx="962218" cy="1216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51F0FE-5015-5697-8A7C-3B443175C029}"/>
              </a:ext>
            </a:extLst>
          </p:cNvPr>
          <p:cNvSpPr/>
          <p:nvPr/>
        </p:nvSpPr>
        <p:spPr>
          <a:xfrm>
            <a:off x="3261603" y="4852790"/>
            <a:ext cx="4294666" cy="1515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06D6B-EB3D-EBDB-35A9-13B3BF879CAA}"/>
              </a:ext>
            </a:extLst>
          </p:cNvPr>
          <p:cNvSpPr txBox="1"/>
          <p:nvPr/>
        </p:nvSpPr>
        <p:spPr>
          <a:xfrm>
            <a:off x="284589" y="300466"/>
            <a:ext cx="280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② 약점 회독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12F7D-F87B-EE05-28FE-49661EF4ABDF}"/>
              </a:ext>
            </a:extLst>
          </p:cNvPr>
          <p:cNvSpPr txBox="1"/>
          <p:nvPr/>
        </p:nvSpPr>
        <p:spPr>
          <a:xfrm>
            <a:off x="269681" y="4154732"/>
            <a:ext cx="28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③ 실전 대비 모의고사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60B06-BA56-9CF8-551E-29AE7F161466}"/>
              </a:ext>
            </a:extLst>
          </p:cNvPr>
          <p:cNvSpPr txBox="1"/>
          <p:nvPr/>
        </p:nvSpPr>
        <p:spPr>
          <a:xfrm>
            <a:off x="10357338" y="34290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96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C0EC5A-B2C0-3D0C-D966-0F8182ECB3D8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870AFD-CBD7-39B8-5C0C-43949FC7B2C1}"/>
              </a:ext>
            </a:extLst>
          </p:cNvPr>
          <p:cNvSpPr/>
          <p:nvPr/>
        </p:nvSpPr>
        <p:spPr>
          <a:xfrm>
            <a:off x="8890721" y="1313612"/>
            <a:ext cx="2662074" cy="3773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D08D0-B9A0-52F4-3D35-597D819293D2}"/>
              </a:ext>
            </a:extLst>
          </p:cNvPr>
          <p:cNvSpPr txBox="1"/>
          <p:nvPr/>
        </p:nvSpPr>
        <p:spPr>
          <a:xfrm>
            <a:off x="8986320" y="1524666"/>
            <a:ext cx="247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순공시간 보장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0E5974-A611-0F9D-D99C-C09EA26CA212}"/>
              </a:ext>
            </a:extLst>
          </p:cNvPr>
          <p:cNvSpPr/>
          <p:nvPr/>
        </p:nvSpPr>
        <p:spPr>
          <a:xfrm>
            <a:off x="6009523" y="1313613"/>
            <a:ext cx="2281713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2688-C48F-30BC-547D-695D125A2376}"/>
              </a:ext>
            </a:extLst>
          </p:cNvPr>
          <p:cNvSpPr txBox="1"/>
          <p:nvPr/>
        </p:nvSpPr>
        <p:spPr>
          <a:xfrm>
            <a:off x="5931641" y="1532351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수거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9024A5-639D-DCBF-BC08-3A962716A9BD}"/>
              </a:ext>
            </a:extLst>
          </p:cNvPr>
          <p:cNvSpPr/>
          <p:nvPr/>
        </p:nvSpPr>
        <p:spPr>
          <a:xfrm>
            <a:off x="3132131" y="1313920"/>
            <a:ext cx="2350929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32805-C370-B568-5A3F-8EECF213E0DC}"/>
              </a:ext>
            </a:extLst>
          </p:cNvPr>
          <p:cNvSpPr txBox="1"/>
          <p:nvPr/>
        </p:nvSpPr>
        <p:spPr>
          <a:xfrm>
            <a:off x="3132131" y="1524666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출석 체크</a:t>
            </a: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9F1A2E40-FE10-F6B0-A229-356981D0718A}"/>
              </a:ext>
            </a:extLst>
          </p:cNvPr>
          <p:cNvSpPr/>
          <p:nvPr/>
        </p:nvSpPr>
        <p:spPr>
          <a:xfrm>
            <a:off x="5517484" y="1408269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856804BA-947E-8014-357D-5ED2B0B67E7F}"/>
              </a:ext>
            </a:extLst>
          </p:cNvPr>
          <p:cNvSpPr/>
          <p:nvPr/>
        </p:nvSpPr>
        <p:spPr>
          <a:xfrm>
            <a:off x="8437443" y="1446189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27">
            <a:extLst>
              <a:ext uri="{FF2B5EF4-FFF2-40B4-BE49-F238E27FC236}">
                <a16:creationId xmlns:a16="http://schemas.microsoft.com/office/drawing/2014/main" id="{520D1B54-050B-D121-458E-0649E162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02638"/>
              </p:ext>
            </p:extLst>
          </p:nvPr>
        </p:nvGraphicFramePr>
        <p:xfrm>
          <a:off x="9145793" y="2996720"/>
          <a:ext cx="2044026" cy="201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013">
                  <a:extLst>
                    <a:ext uri="{9D8B030D-6E8A-4147-A177-3AD203B41FA5}">
                      <a16:colId xmlns:a16="http://schemas.microsoft.com/office/drawing/2014/main" val="2686532841"/>
                    </a:ext>
                  </a:extLst>
                </a:gridCol>
                <a:gridCol w="1022013">
                  <a:extLst>
                    <a:ext uri="{9D8B030D-6E8A-4147-A177-3AD203B41FA5}">
                      <a16:colId xmlns:a16="http://schemas.microsoft.com/office/drawing/2014/main" val="2192723987"/>
                    </a:ext>
                  </a:extLst>
                </a:gridCol>
              </a:tblGrid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정규 수업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9:00 – 13:00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1180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14:00 – 14:50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64751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15:00 – 15:50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590915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16:00 – 16:50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80165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(60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17:00 – 18:00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16316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19:00 – 19:50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86278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20:00 – 20:50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69039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(60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21:00 – 22:00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300852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자율 학습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22:10 – 23:00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15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91E5D6-26FB-8402-D08A-49214E7CB45B}"/>
              </a:ext>
            </a:extLst>
          </p:cNvPr>
          <p:cNvSpPr txBox="1"/>
          <p:nvPr/>
        </p:nvSpPr>
        <p:spPr>
          <a:xfrm>
            <a:off x="6025274" y="2162964"/>
            <a:ext cx="233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자습에만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몰입할 수 있는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 환경 설정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1646D-458E-0A66-4EB0-A145E2FF97A3}"/>
              </a:ext>
            </a:extLst>
          </p:cNvPr>
          <p:cNvSpPr txBox="1"/>
          <p:nvPr/>
        </p:nvSpPr>
        <p:spPr>
          <a:xfrm>
            <a:off x="3097707" y="2162964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자습시간까지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철저한 출결 관리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E24E1-BF59-A963-8741-222906695AE7}"/>
              </a:ext>
            </a:extLst>
          </p:cNvPr>
          <p:cNvSpPr txBox="1"/>
          <p:nvPr/>
        </p:nvSpPr>
        <p:spPr>
          <a:xfrm>
            <a:off x="9052266" y="2025439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 순공시간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보장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48B6-347B-249E-9E1D-B2E2ABCA16C6}"/>
              </a:ext>
            </a:extLst>
          </p:cNvPr>
          <p:cNvSpPr txBox="1"/>
          <p:nvPr/>
        </p:nvSpPr>
        <p:spPr>
          <a:xfrm>
            <a:off x="8998314" y="2680100"/>
            <a:ext cx="2338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시간표 예시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A29169-B48B-6476-2A36-B4981022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63" y="3175232"/>
            <a:ext cx="1867463" cy="9269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DFE504-1C5C-E9CF-6614-63834DB8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41" y="3139838"/>
            <a:ext cx="1967443" cy="96233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B9271F-D8AC-F581-5294-C3595D397AF3}"/>
              </a:ext>
            </a:extLst>
          </p:cNvPr>
          <p:cNvSpPr/>
          <p:nvPr/>
        </p:nvSpPr>
        <p:spPr>
          <a:xfrm>
            <a:off x="254335" y="1313613"/>
            <a:ext cx="2350929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F3435B-7487-659F-FCF8-CE25A525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1" y="3261560"/>
            <a:ext cx="2120587" cy="840613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DC42D9B-56C8-0031-CB16-94CB496C46AB}"/>
              </a:ext>
            </a:extLst>
          </p:cNvPr>
          <p:cNvSpPr/>
          <p:nvPr/>
        </p:nvSpPr>
        <p:spPr>
          <a:xfrm>
            <a:off x="2751471" y="1511795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4FE56-241C-C6D6-DE76-21B56A33BF2E}"/>
              </a:ext>
            </a:extLst>
          </p:cNvPr>
          <p:cNvSpPr txBox="1"/>
          <p:nvPr/>
        </p:nvSpPr>
        <p:spPr>
          <a:xfrm>
            <a:off x="158736" y="1532351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지정 좌석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2379C-C3CD-B622-E27E-092A744099A7}"/>
              </a:ext>
            </a:extLst>
          </p:cNvPr>
          <p:cNvSpPr txBox="1"/>
          <p:nvPr/>
        </p:nvSpPr>
        <p:spPr>
          <a:xfrm>
            <a:off x="193662" y="2162964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프리미엄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독학반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석 제공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72768-3142-1C94-25FB-A2DE7CBD9ED3}"/>
              </a:ext>
            </a:extLst>
          </p:cNvPr>
          <p:cNvSpPr txBox="1"/>
          <p:nvPr/>
        </p:nvSpPr>
        <p:spPr>
          <a:xfrm>
            <a:off x="10340962" y="517505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66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66038</TotalTime>
  <Words>2139</Words>
  <Application>Microsoft Office PowerPoint</Application>
  <PresentationFormat>와이드스크린</PresentationFormat>
  <Paragraphs>542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G마켓 산스 TTF Medium</vt:lpstr>
      <vt:lpstr>G마켓 산스 TTF Bold</vt:lpstr>
      <vt:lpstr>Arial</vt:lpstr>
      <vt:lpstr>나눔바른고딕</vt:lpstr>
      <vt:lpstr>G마켓 산스 TTF Light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6326</cp:revision>
  <cp:lastPrinted>2023-07-18T04:45:10Z</cp:lastPrinted>
  <dcterms:created xsi:type="dcterms:W3CDTF">2015-11-11T05:38:26Z</dcterms:created>
  <dcterms:modified xsi:type="dcterms:W3CDTF">2023-07-20T02:22:51Z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